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0"/>
  </p:notesMasterIdLst>
  <p:sldIdLst>
    <p:sldId id="256" r:id="rId2"/>
    <p:sldId id="288" r:id="rId3"/>
    <p:sldId id="257" r:id="rId4"/>
    <p:sldId id="259" r:id="rId5"/>
    <p:sldId id="258" r:id="rId6"/>
    <p:sldId id="260" r:id="rId7"/>
    <p:sldId id="261" r:id="rId8"/>
    <p:sldId id="262" r:id="rId9"/>
    <p:sldId id="263" r:id="rId10"/>
    <p:sldId id="295" r:id="rId11"/>
    <p:sldId id="264" r:id="rId12"/>
    <p:sldId id="265" r:id="rId13"/>
    <p:sldId id="266" r:id="rId14"/>
    <p:sldId id="267" r:id="rId15"/>
    <p:sldId id="268" r:id="rId16"/>
    <p:sldId id="269" r:id="rId17"/>
    <p:sldId id="273" r:id="rId18"/>
    <p:sldId id="274" r:id="rId19"/>
    <p:sldId id="294" r:id="rId20"/>
    <p:sldId id="271" r:id="rId21"/>
    <p:sldId id="272" r:id="rId22"/>
    <p:sldId id="275" r:id="rId23"/>
    <p:sldId id="276" r:id="rId24"/>
    <p:sldId id="277" r:id="rId25"/>
    <p:sldId id="297" r:id="rId26"/>
    <p:sldId id="278" r:id="rId27"/>
    <p:sldId id="296" r:id="rId28"/>
    <p:sldId id="279" r:id="rId29"/>
    <p:sldId id="280" r:id="rId30"/>
    <p:sldId id="281" r:id="rId31"/>
    <p:sldId id="282" r:id="rId32"/>
    <p:sldId id="283" r:id="rId33"/>
    <p:sldId id="284" r:id="rId34"/>
    <p:sldId id="285" r:id="rId35"/>
    <p:sldId id="286" r:id="rId36"/>
    <p:sldId id="287" r:id="rId37"/>
    <p:sldId id="289" r:id="rId38"/>
    <p:sldId id="29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9001E-C72D-4A94-BF2E-CAD4DE0BF83C}" type="datetimeFigureOut">
              <a:rPr lang="en-GB" smtClean="0"/>
              <a:t>12/10/2020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0CA60CB1-0E90-4970-B110-8449C87926FD}" type="slidenum">
              <a:rPr lang="en-GB" smtClean="0"/>
              <a:t>‹#›</a:t>
            </a:fld>
            <a:endParaRPr lang="en-GB"/>
          </a:p>
        </p:txBody>
      </p:sp>
    </p:spTree>
    <p:extLst>
      <p:ext uri="{BB962C8B-B14F-4D97-AF65-F5344CB8AC3E}">
        <p14:creationId xmlns:p14="http://schemas.microsoft.com/office/powerpoint/2010/main" val="68206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1</a:t>
            </a:fld>
            <a:endParaRPr lang="en-GB"/>
          </a:p>
        </p:txBody>
      </p:sp>
    </p:spTree>
    <p:extLst>
      <p:ext uri="{BB962C8B-B14F-4D97-AF65-F5344CB8AC3E}">
        <p14:creationId xmlns:p14="http://schemas.microsoft.com/office/powerpoint/2010/main" val="136848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11</a:t>
            </a:fld>
            <a:endParaRPr lang="en-GB"/>
          </a:p>
        </p:txBody>
      </p:sp>
    </p:spTree>
    <p:extLst>
      <p:ext uri="{BB962C8B-B14F-4D97-AF65-F5344CB8AC3E}">
        <p14:creationId xmlns:p14="http://schemas.microsoft.com/office/powerpoint/2010/main" val="292525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12</a:t>
            </a:fld>
            <a:endParaRPr lang="en-GB"/>
          </a:p>
        </p:txBody>
      </p:sp>
    </p:spTree>
    <p:extLst>
      <p:ext uri="{BB962C8B-B14F-4D97-AF65-F5344CB8AC3E}">
        <p14:creationId xmlns:p14="http://schemas.microsoft.com/office/powerpoint/2010/main" val="402804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13</a:t>
            </a:fld>
            <a:endParaRPr lang="en-GB"/>
          </a:p>
        </p:txBody>
      </p:sp>
    </p:spTree>
    <p:extLst>
      <p:ext uri="{BB962C8B-B14F-4D97-AF65-F5344CB8AC3E}">
        <p14:creationId xmlns:p14="http://schemas.microsoft.com/office/powerpoint/2010/main" val="271162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14</a:t>
            </a:fld>
            <a:endParaRPr lang="en-GB"/>
          </a:p>
        </p:txBody>
      </p:sp>
    </p:spTree>
    <p:extLst>
      <p:ext uri="{BB962C8B-B14F-4D97-AF65-F5344CB8AC3E}">
        <p14:creationId xmlns:p14="http://schemas.microsoft.com/office/powerpoint/2010/main" val="384186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15</a:t>
            </a:fld>
            <a:endParaRPr lang="en-GB"/>
          </a:p>
        </p:txBody>
      </p:sp>
    </p:spTree>
    <p:extLst>
      <p:ext uri="{BB962C8B-B14F-4D97-AF65-F5344CB8AC3E}">
        <p14:creationId xmlns:p14="http://schemas.microsoft.com/office/powerpoint/2010/main" val="280475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16</a:t>
            </a:fld>
            <a:endParaRPr lang="en-GB"/>
          </a:p>
        </p:txBody>
      </p:sp>
    </p:spTree>
    <p:extLst>
      <p:ext uri="{BB962C8B-B14F-4D97-AF65-F5344CB8AC3E}">
        <p14:creationId xmlns:p14="http://schemas.microsoft.com/office/powerpoint/2010/main" val="318539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17</a:t>
            </a:fld>
            <a:endParaRPr lang="en-GB"/>
          </a:p>
        </p:txBody>
      </p:sp>
    </p:spTree>
    <p:extLst>
      <p:ext uri="{BB962C8B-B14F-4D97-AF65-F5344CB8AC3E}">
        <p14:creationId xmlns:p14="http://schemas.microsoft.com/office/powerpoint/2010/main" val="420968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18</a:t>
            </a:fld>
            <a:endParaRPr lang="en-GB"/>
          </a:p>
        </p:txBody>
      </p:sp>
    </p:spTree>
    <p:extLst>
      <p:ext uri="{BB962C8B-B14F-4D97-AF65-F5344CB8AC3E}">
        <p14:creationId xmlns:p14="http://schemas.microsoft.com/office/powerpoint/2010/main" val="351398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19</a:t>
            </a:fld>
            <a:endParaRPr lang="en-GB"/>
          </a:p>
        </p:txBody>
      </p:sp>
    </p:spTree>
    <p:extLst>
      <p:ext uri="{BB962C8B-B14F-4D97-AF65-F5344CB8AC3E}">
        <p14:creationId xmlns:p14="http://schemas.microsoft.com/office/powerpoint/2010/main" val="1624840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20</a:t>
            </a:fld>
            <a:endParaRPr lang="en-GB"/>
          </a:p>
        </p:txBody>
      </p:sp>
    </p:spTree>
    <p:extLst>
      <p:ext uri="{BB962C8B-B14F-4D97-AF65-F5344CB8AC3E}">
        <p14:creationId xmlns:p14="http://schemas.microsoft.com/office/powerpoint/2010/main" val="264489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2</a:t>
            </a:fld>
            <a:endParaRPr lang="en-GB"/>
          </a:p>
        </p:txBody>
      </p:sp>
    </p:spTree>
    <p:extLst>
      <p:ext uri="{BB962C8B-B14F-4D97-AF65-F5344CB8AC3E}">
        <p14:creationId xmlns:p14="http://schemas.microsoft.com/office/powerpoint/2010/main" val="1719984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21</a:t>
            </a:fld>
            <a:endParaRPr lang="en-GB"/>
          </a:p>
        </p:txBody>
      </p:sp>
    </p:spTree>
    <p:extLst>
      <p:ext uri="{BB962C8B-B14F-4D97-AF65-F5344CB8AC3E}">
        <p14:creationId xmlns:p14="http://schemas.microsoft.com/office/powerpoint/2010/main" val="4267759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22</a:t>
            </a:fld>
            <a:endParaRPr lang="en-GB"/>
          </a:p>
        </p:txBody>
      </p:sp>
    </p:spTree>
    <p:extLst>
      <p:ext uri="{BB962C8B-B14F-4D97-AF65-F5344CB8AC3E}">
        <p14:creationId xmlns:p14="http://schemas.microsoft.com/office/powerpoint/2010/main" val="3676307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23</a:t>
            </a:fld>
            <a:endParaRPr lang="en-GB"/>
          </a:p>
        </p:txBody>
      </p:sp>
    </p:spTree>
    <p:extLst>
      <p:ext uri="{BB962C8B-B14F-4D97-AF65-F5344CB8AC3E}">
        <p14:creationId xmlns:p14="http://schemas.microsoft.com/office/powerpoint/2010/main" val="230035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24</a:t>
            </a:fld>
            <a:endParaRPr lang="en-GB"/>
          </a:p>
        </p:txBody>
      </p:sp>
    </p:spTree>
    <p:extLst>
      <p:ext uri="{BB962C8B-B14F-4D97-AF65-F5344CB8AC3E}">
        <p14:creationId xmlns:p14="http://schemas.microsoft.com/office/powerpoint/2010/main" val="3355521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26</a:t>
            </a:fld>
            <a:endParaRPr lang="en-GB"/>
          </a:p>
        </p:txBody>
      </p:sp>
    </p:spTree>
    <p:extLst>
      <p:ext uri="{BB962C8B-B14F-4D97-AF65-F5344CB8AC3E}">
        <p14:creationId xmlns:p14="http://schemas.microsoft.com/office/powerpoint/2010/main" val="1835820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27</a:t>
            </a:fld>
            <a:endParaRPr lang="en-GB"/>
          </a:p>
        </p:txBody>
      </p:sp>
    </p:spTree>
    <p:extLst>
      <p:ext uri="{BB962C8B-B14F-4D97-AF65-F5344CB8AC3E}">
        <p14:creationId xmlns:p14="http://schemas.microsoft.com/office/powerpoint/2010/main" val="2137790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28</a:t>
            </a:fld>
            <a:endParaRPr lang="en-GB"/>
          </a:p>
        </p:txBody>
      </p:sp>
    </p:spTree>
    <p:extLst>
      <p:ext uri="{BB962C8B-B14F-4D97-AF65-F5344CB8AC3E}">
        <p14:creationId xmlns:p14="http://schemas.microsoft.com/office/powerpoint/2010/main" val="3150396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29</a:t>
            </a:fld>
            <a:endParaRPr lang="en-GB"/>
          </a:p>
        </p:txBody>
      </p:sp>
    </p:spTree>
    <p:extLst>
      <p:ext uri="{BB962C8B-B14F-4D97-AF65-F5344CB8AC3E}">
        <p14:creationId xmlns:p14="http://schemas.microsoft.com/office/powerpoint/2010/main" val="3303139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30</a:t>
            </a:fld>
            <a:endParaRPr lang="en-GB"/>
          </a:p>
        </p:txBody>
      </p:sp>
    </p:spTree>
    <p:extLst>
      <p:ext uri="{BB962C8B-B14F-4D97-AF65-F5344CB8AC3E}">
        <p14:creationId xmlns:p14="http://schemas.microsoft.com/office/powerpoint/2010/main" val="1238050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31</a:t>
            </a:fld>
            <a:endParaRPr lang="en-GB"/>
          </a:p>
        </p:txBody>
      </p:sp>
    </p:spTree>
    <p:extLst>
      <p:ext uri="{BB962C8B-B14F-4D97-AF65-F5344CB8AC3E}">
        <p14:creationId xmlns:p14="http://schemas.microsoft.com/office/powerpoint/2010/main" val="125922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3</a:t>
            </a:fld>
            <a:endParaRPr lang="en-GB"/>
          </a:p>
        </p:txBody>
      </p:sp>
    </p:spTree>
    <p:extLst>
      <p:ext uri="{BB962C8B-B14F-4D97-AF65-F5344CB8AC3E}">
        <p14:creationId xmlns:p14="http://schemas.microsoft.com/office/powerpoint/2010/main" val="951526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32</a:t>
            </a:fld>
            <a:endParaRPr lang="en-GB"/>
          </a:p>
        </p:txBody>
      </p:sp>
    </p:spTree>
    <p:extLst>
      <p:ext uri="{BB962C8B-B14F-4D97-AF65-F5344CB8AC3E}">
        <p14:creationId xmlns:p14="http://schemas.microsoft.com/office/powerpoint/2010/main" val="430220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33</a:t>
            </a:fld>
            <a:endParaRPr lang="en-GB"/>
          </a:p>
        </p:txBody>
      </p:sp>
    </p:spTree>
    <p:extLst>
      <p:ext uri="{BB962C8B-B14F-4D97-AF65-F5344CB8AC3E}">
        <p14:creationId xmlns:p14="http://schemas.microsoft.com/office/powerpoint/2010/main" val="3090627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34</a:t>
            </a:fld>
            <a:endParaRPr lang="en-GB"/>
          </a:p>
        </p:txBody>
      </p:sp>
    </p:spTree>
    <p:extLst>
      <p:ext uri="{BB962C8B-B14F-4D97-AF65-F5344CB8AC3E}">
        <p14:creationId xmlns:p14="http://schemas.microsoft.com/office/powerpoint/2010/main" val="3932984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35</a:t>
            </a:fld>
            <a:endParaRPr lang="en-GB"/>
          </a:p>
        </p:txBody>
      </p:sp>
    </p:spTree>
    <p:extLst>
      <p:ext uri="{BB962C8B-B14F-4D97-AF65-F5344CB8AC3E}">
        <p14:creationId xmlns:p14="http://schemas.microsoft.com/office/powerpoint/2010/main" val="885050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36</a:t>
            </a:fld>
            <a:endParaRPr lang="en-GB"/>
          </a:p>
        </p:txBody>
      </p:sp>
    </p:spTree>
    <p:extLst>
      <p:ext uri="{BB962C8B-B14F-4D97-AF65-F5344CB8AC3E}">
        <p14:creationId xmlns:p14="http://schemas.microsoft.com/office/powerpoint/2010/main" val="2975320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37</a:t>
            </a:fld>
            <a:endParaRPr lang="en-GB"/>
          </a:p>
        </p:txBody>
      </p:sp>
    </p:spTree>
    <p:extLst>
      <p:ext uri="{BB962C8B-B14F-4D97-AF65-F5344CB8AC3E}">
        <p14:creationId xmlns:p14="http://schemas.microsoft.com/office/powerpoint/2010/main" val="1368902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38</a:t>
            </a:fld>
            <a:endParaRPr lang="en-GB"/>
          </a:p>
        </p:txBody>
      </p:sp>
    </p:spTree>
    <p:extLst>
      <p:ext uri="{BB962C8B-B14F-4D97-AF65-F5344CB8AC3E}">
        <p14:creationId xmlns:p14="http://schemas.microsoft.com/office/powerpoint/2010/main" val="392444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4</a:t>
            </a:fld>
            <a:endParaRPr lang="en-GB"/>
          </a:p>
        </p:txBody>
      </p:sp>
    </p:spTree>
    <p:extLst>
      <p:ext uri="{BB962C8B-B14F-4D97-AF65-F5344CB8AC3E}">
        <p14:creationId xmlns:p14="http://schemas.microsoft.com/office/powerpoint/2010/main" val="332278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5</a:t>
            </a:fld>
            <a:endParaRPr lang="en-GB"/>
          </a:p>
        </p:txBody>
      </p:sp>
    </p:spTree>
    <p:extLst>
      <p:ext uri="{BB962C8B-B14F-4D97-AF65-F5344CB8AC3E}">
        <p14:creationId xmlns:p14="http://schemas.microsoft.com/office/powerpoint/2010/main" val="104717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6</a:t>
            </a:fld>
            <a:endParaRPr lang="en-GB"/>
          </a:p>
        </p:txBody>
      </p:sp>
    </p:spTree>
    <p:extLst>
      <p:ext uri="{BB962C8B-B14F-4D97-AF65-F5344CB8AC3E}">
        <p14:creationId xmlns:p14="http://schemas.microsoft.com/office/powerpoint/2010/main" val="132140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7</a:t>
            </a:fld>
            <a:endParaRPr lang="en-GB"/>
          </a:p>
        </p:txBody>
      </p:sp>
    </p:spTree>
    <p:extLst>
      <p:ext uri="{BB962C8B-B14F-4D97-AF65-F5344CB8AC3E}">
        <p14:creationId xmlns:p14="http://schemas.microsoft.com/office/powerpoint/2010/main" val="335931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8</a:t>
            </a:fld>
            <a:endParaRPr lang="en-GB"/>
          </a:p>
        </p:txBody>
      </p:sp>
    </p:spTree>
    <p:extLst>
      <p:ext uri="{BB962C8B-B14F-4D97-AF65-F5344CB8AC3E}">
        <p14:creationId xmlns:p14="http://schemas.microsoft.com/office/powerpoint/2010/main" val="300400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A60CB1-0E90-4970-B110-8449C87926FD}" type="slidenum">
              <a:rPr lang="en-GB" smtClean="0"/>
              <a:t>9</a:t>
            </a:fld>
            <a:endParaRPr lang="en-GB"/>
          </a:p>
        </p:txBody>
      </p:sp>
    </p:spTree>
    <p:extLst>
      <p:ext uri="{BB962C8B-B14F-4D97-AF65-F5344CB8AC3E}">
        <p14:creationId xmlns:p14="http://schemas.microsoft.com/office/powerpoint/2010/main" val="78538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0D7014-F961-48F6-9009-C294E88E8C5A}"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9360E-19E4-4E71-BA12-38495851793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16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0D7014-F961-48F6-9009-C294E88E8C5A}"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9360E-19E4-4E71-BA12-38495851793A}" type="slidenum">
              <a:rPr lang="en-GB" smtClean="0"/>
              <a:t>‹#›</a:t>
            </a:fld>
            <a:endParaRPr lang="en-GB"/>
          </a:p>
        </p:txBody>
      </p:sp>
    </p:spTree>
    <p:extLst>
      <p:ext uri="{BB962C8B-B14F-4D97-AF65-F5344CB8AC3E}">
        <p14:creationId xmlns:p14="http://schemas.microsoft.com/office/powerpoint/2010/main" val="333132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0D7014-F961-48F6-9009-C294E88E8C5A}"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9360E-19E4-4E71-BA12-38495851793A}" type="slidenum">
              <a:rPr lang="en-GB" smtClean="0"/>
              <a:t>‹#›</a:t>
            </a:fld>
            <a:endParaRPr lang="en-GB"/>
          </a:p>
        </p:txBody>
      </p:sp>
    </p:spTree>
    <p:extLst>
      <p:ext uri="{BB962C8B-B14F-4D97-AF65-F5344CB8AC3E}">
        <p14:creationId xmlns:p14="http://schemas.microsoft.com/office/powerpoint/2010/main" val="33449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0D7014-F961-48F6-9009-C294E88E8C5A}"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9360E-19E4-4E71-BA12-38495851793A}" type="slidenum">
              <a:rPr lang="en-GB" smtClean="0"/>
              <a:t>‹#›</a:t>
            </a:fld>
            <a:endParaRPr lang="en-GB"/>
          </a:p>
        </p:txBody>
      </p:sp>
    </p:spTree>
    <p:extLst>
      <p:ext uri="{BB962C8B-B14F-4D97-AF65-F5344CB8AC3E}">
        <p14:creationId xmlns:p14="http://schemas.microsoft.com/office/powerpoint/2010/main" val="230782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0D7014-F961-48F6-9009-C294E88E8C5A}"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9360E-19E4-4E71-BA12-38495851793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06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0D7014-F961-48F6-9009-C294E88E8C5A}"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A9360E-19E4-4E71-BA12-38495851793A}" type="slidenum">
              <a:rPr lang="en-GB" smtClean="0"/>
              <a:t>‹#›</a:t>
            </a:fld>
            <a:endParaRPr lang="en-GB"/>
          </a:p>
        </p:txBody>
      </p:sp>
    </p:spTree>
    <p:extLst>
      <p:ext uri="{BB962C8B-B14F-4D97-AF65-F5344CB8AC3E}">
        <p14:creationId xmlns:p14="http://schemas.microsoft.com/office/powerpoint/2010/main" val="177730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0D7014-F961-48F6-9009-C294E88E8C5A}" type="datetimeFigureOut">
              <a:rPr lang="en-GB" smtClean="0"/>
              <a:t>12/10/2020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A9360E-19E4-4E71-BA12-38495851793A}" type="slidenum">
              <a:rPr lang="en-GB" smtClean="0"/>
              <a:t>‹#›</a:t>
            </a:fld>
            <a:endParaRPr lang="en-GB"/>
          </a:p>
        </p:txBody>
      </p:sp>
    </p:spTree>
    <p:extLst>
      <p:ext uri="{BB962C8B-B14F-4D97-AF65-F5344CB8AC3E}">
        <p14:creationId xmlns:p14="http://schemas.microsoft.com/office/powerpoint/2010/main" val="110163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0D7014-F961-48F6-9009-C294E88E8C5A}" type="datetimeFigureOut">
              <a:rPr lang="en-GB" smtClean="0"/>
              <a:t>12/10/2020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A9360E-19E4-4E71-BA12-38495851793A}" type="slidenum">
              <a:rPr lang="en-GB" smtClean="0"/>
              <a:t>‹#›</a:t>
            </a:fld>
            <a:endParaRPr lang="en-GB"/>
          </a:p>
        </p:txBody>
      </p:sp>
    </p:spTree>
    <p:extLst>
      <p:ext uri="{BB962C8B-B14F-4D97-AF65-F5344CB8AC3E}">
        <p14:creationId xmlns:p14="http://schemas.microsoft.com/office/powerpoint/2010/main" val="414344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0D7014-F961-48F6-9009-C294E88E8C5A}" type="datetimeFigureOut">
              <a:rPr lang="en-GB" smtClean="0"/>
              <a:t>12/10/2020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6A9360E-19E4-4E71-BA12-38495851793A}" type="slidenum">
              <a:rPr lang="en-GB" smtClean="0"/>
              <a:t>‹#›</a:t>
            </a:fld>
            <a:endParaRPr lang="en-GB"/>
          </a:p>
        </p:txBody>
      </p:sp>
    </p:spTree>
    <p:extLst>
      <p:ext uri="{BB962C8B-B14F-4D97-AF65-F5344CB8AC3E}">
        <p14:creationId xmlns:p14="http://schemas.microsoft.com/office/powerpoint/2010/main" val="157850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0D7014-F961-48F6-9009-C294E88E8C5A}" type="datetimeFigureOut">
              <a:rPr lang="en-GB" smtClean="0"/>
              <a:t>12/10/2020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A9360E-19E4-4E71-BA12-38495851793A}" type="slidenum">
              <a:rPr lang="en-GB" smtClean="0"/>
              <a:t>‹#›</a:t>
            </a:fld>
            <a:endParaRPr lang="en-GB"/>
          </a:p>
        </p:txBody>
      </p:sp>
    </p:spTree>
    <p:extLst>
      <p:ext uri="{BB962C8B-B14F-4D97-AF65-F5344CB8AC3E}">
        <p14:creationId xmlns:p14="http://schemas.microsoft.com/office/powerpoint/2010/main" val="305875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0D7014-F961-48F6-9009-C294E88E8C5A}"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A9360E-19E4-4E71-BA12-38495851793A}" type="slidenum">
              <a:rPr lang="en-GB" smtClean="0"/>
              <a:t>‹#›</a:t>
            </a:fld>
            <a:endParaRPr lang="en-GB"/>
          </a:p>
        </p:txBody>
      </p:sp>
    </p:spTree>
    <p:extLst>
      <p:ext uri="{BB962C8B-B14F-4D97-AF65-F5344CB8AC3E}">
        <p14:creationId xmlns:p14="http://schemas.microsoft.com/office/powerpoint/2010/main" val="328043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0D7014-F961-48F6-9009-C294E88E8C5A}" type="datetimeFigureOut">
              <a:rPr lang="en-GB" smtClean="0"/>
              <a:t>12/10/2020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A9360E-19E4-4E71-BA12-38495851793A}"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19867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ncbi.nlm.nih.gov/pubmed/1220947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keeleacuk.sharepoint.com/:x:/r/sites/FMHS-T2T/Shared%20Documents/General/T2T%20in%20gout%20SCREENING%20%26%20BASELINE%20APPOINTMENTS%20%20(1).xlsx?d=wc19c050382b64fc68ee053e12b02e708&amp;csf=1&amp;web=1&amp;e=TCxEo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g.hughes@keele.ac.u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mailto:sch-tr.t2tgout@nhs.ne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lancet.com/journals/lancet/article/PIIS0140-6736(18)32158-5/fulltex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hyperlink" Target="https://keeleacuk.sharepoint.com/:x:/r/sites/FMHS-T2T/Shared%20Documents/General/T2T%20in%20gout%20SCREENING%20%26%20BASELINE%20APPOINTMENTS%20%20(1).xlsx?d=wc19c050382b64fc68ee053e12b02e708&amp;csf=1&amp;web=1&amp;e=TCxEo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40974" y="3311093"/>
            <a:ext cx="5278581" cy="1655762"/>
          </a:xfrm>
        </p:spPr>
        <p:txBody>
          <a:bodyPr/>
          <a:lstStyle/>
          <a:p>
            <a:r>
              <a:rPr lang="en-GB" dirty="0"/>
              <a:t>T2T Research nurse training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41894" y="1220411"/>
            <a:ext cx="2748368" cy="1896861"/>
          </a:xfrm>
          <a:prstGeom prst="rect">
            <a:avLst/>
          </a:prstGeom>
        </p:spPr>
      </p:pic>
      <p:sp>
        <p:nvSpPr>
          <p:cNvPr id="5" name="Rectangle 2"/>
          <p:cNvSpPr>
            <a:spLocks noChangeArrowheads="1"/>
          </p:cNvSpPr>
          <p:nvPr/>
        </p:nvSpPr>
        <p:spPr bwMode="auto">
          <a:xfrm>
            <a:off x="10149840" y="2244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5766" y="5220391"/>
            <a:ext cx="1870951" cy="7813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9" descr="File:University of Southampton Log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9127" y="5425445"/>
            <a:ext cx="1673902" cy="57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t="16080" b="33572"/>
          <a:stretch>
            <a:fillRect/>
          </a:stretch>
        </p:blipFill>
        <p:spPr bwMode="auto">
          <a:xfrm>
            <a:off x="395461" y="5175279"/>
            <a:ext cx="1870520" cy="82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81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60632" y="1835234"/>
          <a:ext cx="8131062" cy="4022722"/>
        </p:xfrm>
        <a:graphic>
          <a:graphicData uri="http://schemas.openxmlformats.org/drawingml/2006/table">
            <a:tbl>
              <a:tblPr firstRow="1" firstCol="1" lastRow="1" lastCol="1" bandRow="1" bandCol="1">
                <a:tableStyleId>{5C22544A-7EE6-4342-B048-85BDC9FD1C3A}</a:tableStyleId>
              </a:tblPr>
              <a:tblGrid>
                <a:gridCol w="2576437">
                  <a:extLst>
                    <a:ext uri="{9D8B030D-6E8A-4147-A177-3AD203B41FA5}">
                      <a16:colId xmlns:a16="http://schemas.microsoft.com/office/drawing/2014/main" val="2503874833"/>
                    </a:ext>
                  </a:extLst>
                </a:gridCol>
                <a:gridCol w="465190">
                  <a:extLst>
                    <a:ext uri="{9D8B030D-6E8A-4147-A177-3AD203B41FA5}">
                      <a16:colId xmlns:a16="http://schemas.microsoft.com/office/drawing/2014/main" val="838831290"/>
                    </a:ext>
                  </a:extLst>
                </a:gridCol>
                <a:gridCol w="463563">
                  <a:extLst>
                    <a:ext uri="{9D8B030D-6E8A-4147-A177-3AD203B41FA5}">
                      <a16:colId xmlns:a16="http://schemas.microsoft.com/office/drawing/2014/main" val="4260346667"/>
                    </a:ext>
                  </a:extLst>
                </a:gridCol>
                <a:gridCol w="463563">
                  <a:extLst>
                    <a:ext uri="{9D8B030D-6E8A-4147-A177-3AD203B41FA5}">
                      <a16:colId xmlns:a16="http://schemas.microsoft.com/office/drawing/2014/main" val="2508002072"/>
                    </a:ext>
                  </a:extLst>
                </a:gridCol>
                <a:gridCol w="463563">
                  <a:extLst>
                    <a:ext uri="{9D8B030D-6E8A-4147-A177-3AD203B41FA5}">
                      <a16:colId xmlns:a16="http://schemas.microsoft.com/office/drawing/2014/main" val="2343184568"/>
                    </a:ext>
                  </a:extLst>
                </a:gridCol>
                <a:gridCol w="463563">
                  <a:extLst>
                    <a:ext uri="{9D8B030D-6E8A-4147-A177-3AD203B41FA5}">
                      <a16:colId xmlns:a16="http://schemas.microsoft.com/office/drawing/2014/main" val="3610244164"/>
                    </a:ext>
                  </a:extLst>
                </a:gridCol>
                <a:gridCol w="463563">
                  <a:extLst>
                    <a:ext uri="{9D8B030D-6E8A-4147-A177-3AD203B41FA5}">
                      <a16:colId xmlns:a16="http://schemas.microsoft.com/office/drawing/2014/main" val="2212010044"/>
                    </a:ext>
                  </a:extLst>
                </a:gridCol>
                <a:gridCol w="463563">
                  <a:extLst>
                    <a:ext uri="{9D8B030D-6E8A-4147-A177-3AD203B41FA5}">
                      <a16:colId xmlns:a16="http://schemas.microsoft.com/office/drawing/2014/main" val="3012023288"/>
                    </a:ext>
                  </a:extLst>
                </a:gridCol>
                <a:gridCol w="463563">
                  <a:extLst>
                    <a:ext uri="{9D8B030D-6E8A-4147-A177-3AD203B41FA5}">
                      <a16:colId xmlns:a16="http://schemas.microsoft.com/office/drawing/2014/main" val="2534183940"/>
                    </a:ext>
                  </a:extLst>
                </a:gridCol>
                <a:gridCol w="463563">
                  <a:extLst>
                    <a:ext uri="{9D8B030D-6E8A-4147-A177-3AD203B41FA5}">
                      <a16:colId xmlns:a16="http://schemas.microsoft.com/office/drawing/2014/main" val="125178915"/>
                    </a:ext>
                  </a:extLst>
                </a:gridCol>
                <a:gridCol w="463563">
                  <a:extLst>
                    <a:ext uri="{9D8B030D-6E8A-4147-A177-3AD203B41FA5}">
                      <a16:colId xmlns:a16="http://schemas.microsoft.com/office/drawing/2014/main" val="2405127712"/>
                    </a:ext>
                  </a:extLst>
                </a:gridCol>
                <a:gridCol w="463563">
                  <a:extLst>
                    <a:ext uri="{9D8B030D-6E8A-4147-A177-3AD203B41FA5}">
                      <a16:colId xmlns:a16="http://schemas.microsoft.com/office/drawing/2014/main" val="2669973144"/>
                    </a:ext>
                  </a:extLst>
                </a:gridCol>
                <a:gridCol w="453805">
                  <a:extLst>
                    <a:ext uri="{9D8B030D-6E8A-4147-A177-3AD203B41FA5}">
                      <a16:colId xmlns:a16="http://schemas.microsoft.com/office/drawing/2014/main" val="3290448557"/>
                    </a:ext>
                  </a:extLst>
                </a:gridCol>
              </a:tblGrid>
              <a:tr h="503700">
                <a:tc>
                  <a:txBody>
                    <a:bodyPr/>
                    <a:lstStyle/>
                    <a:p>
                      <a:pPr marL="640080" indent="-640080" algn="l">
                        <a:lnSpc>
                          <a:spcPct val="200000"/>
                        </a:lnSpc>
                        <a:spcAft>
                          <a:spcPts val="0"/>
                        </a:spcAft>
                        <a:tabLst>
                          <a:tab pos="640080" algn="l"/>
                          <a:tab pos="457200" algn="l"/>
                        </a:tabLst>
                      </a:pPr>
                      <a:r>
                        <a:rPr lang="en-GB" sz="700">
                          <a:effectLst/>
                        </a:rPr>
                        <a:t> </a:t>
                      </a:r>
                      <a:endParaRPr lang="en-GB" sz="700" b="1" i="1">
                        <a:effectLst/>
                        <a:latin typeface="Times New Roman" panose="02020603050405020304" pitchFamily="18" charset="0"/>
                        <a:cs typeface="Times New Roman" panose="02020603050405020304" pitchFamily="18" charset="0"/>
                      </a:endParaRPr>
                    </a:p>
                  </a:txBody>
                  <a:tcPr marL="49499" marR="49499" marT="0" marB="0" anchor="ctr"/>
                </a:tc>
                <a:tc>
                  <a:txBody>
                    <a:bodyPr/>
                    <a:lstStyle/>
                    <a:p>
                      <a:pPr marL="71755" marR="71755" algn="ctr">
                        <a:lnSpc>
                          <a:spcPct val="200000"/>
                        </a:lnSpc>
                        <a:spcBef>
                          <a:spcPts val="300"/>
                        </a:spcBef>
                        <a:spcAft>
                          <a:spcPts val="300"/>
                        </a:spcAft>
                      </a:pPr>
                      <a:r>
                        <a:rPr lang="en-GB" sz="600">
                          <a:effectLst/>
                        </a:rPr>
                        <a:t>Screening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Baseline</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Treatment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Treatment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Treatment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Treatment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Treatment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Treatment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Treatment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Res. Yr. 1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Res. Yr. 2</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Final visit</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extLst>
                  <a:ext uri="{0D108BD9-81ED-4DB2-BD59-A6C34878D82A}">
                    <a16:rowId xmlns:a16="http://schemas.microsoft.com/office/drawing/2014/main" val="1820533954"/>
                  </a:ext>
                </a:extLst>
              </a:tr>
              <a:tr h="244746">
                <a:tc>
                  <a:txBody>
                    <a:bodyPr/>
                    <a:lstStyle/>
                    <a:p>
                      <a:pPr algn="l">
                        <a:lnSpc>
                          <a:spcPct val="200000"/>
                        </a:lnSpc>
                        <a:spcBef>
                          <a:spcPts val="300"/>
                        </a:spcBef>
                        <a:spcAft>
                          <a:spcPts val="300"/>
                        </a:spcAft>
                      </a:pPr>
                      <a:r>
                        <a:rPr lang="en-GB" sz="700">
                          <a:effectLst/>
                        </a:rPr>
                        <a:t>Week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300"/>
                        </a:spcBef>
                        <a:spcAft>
                          <a:spcPts val="300"/>
                        </a:spcAft>
                      </a:pPr>
                      <a:r>
                        <a:rPr lang="en-GB" sz="700">
                          <a:effectLst/>
                        </a:rPr>
                        <a:t>0</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300"/>
                        </a:spcBef>
                        <a:spcAft>
                          <a:spcPts val="300"/>
                        </a:spcAft>
                      </a:pPr>
                      <a:r>
                        <a:rPr lang="en-GB" sz="700">
                          <a:effectLst/>
                        </a:rPr>
                        <a:t>1</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300"/>
                        </a:spcBef>
                        <a:spcAft>
                          <a:spcPts val="300"/>
                        </a:spcAft>
                      </a:pPr>
                      <a:r>
                        <a:rPr lang="en-GB" sz="700">
                          <a:effectLst/>
                        </a:rPr>
                        <a:t>5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300"/>
                        </a:spcBef>
                        <a:spcAft>
                          <a:spcPts val="300"/>
                        </a:spcAft>
                      </a:pPr>
                      <a:r>
                        <a:rPr lang="en-GB" sz="700">
                          <a:effectLst/>
                        </a:rPr>
                        <a:t>9</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300"/>
                        </a:spcBef>
                        <a:spcAft>
                          <a:spcPts val="300"/>
                        </a:spcAft>
                      </a:pPr>
                      <a:r>
                        <a:rPr lang="en-GB" sz="700">
                          <a:effectLst/>
                        </a:rPr>
                        <a:t>13</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300"/>
                        </a:spcBef>
                        <a:spcAft>
                          <a:spcPts val="300"/>
                        </a:spcAft>
                      </a:pPr>
                      <a:r>
                        <a:rPr lang="en-GB" sz="700">
                          <a:effectLst/>
                        </a:rPr>
                        <a:t>17</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300"/>
                        </a:spcBef>
                        <a:spcAft>
                          <a:spcPts val="300"/>
                        </a:spcAft>
                      </a:pPr>
                      <a:r>
                        <a:rPr lang="en-GB" sz="700">
                          <a:effectLst/>
                        </a:rPr>
                        <a:t>21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300"/>
                        </a:spcBef>
                        <a:spcAft>
                          <a:spcPts val="300"/>
                        </a:spcAft>
                      </a:pPr>
                      <a:r>
                        <a:rPr lang="en-GB" sz="700">
                          <a:effectLst/>
                        </a:rPr>
                        <a:t>25</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300"/>
                        </a:spcBef>
                        <a:spcAft>
                          <a:spcPts val="300"/>
                        </a:spcAft>
                      </a:pPr>
                      <a:r>
                        <a:rPr lang="en-GB" sz="700">
                          <a:effectLst/>
                        </a:rPr>
                        <a:t>29</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300"/>
                        </a:spcBef>
                        <a:spcAft>
                          <a:spcPts val="300"/>
                        </a:spcAft>
                      </a:pPr>
                      <a:r>
                        <a:rPr lang="en-GB" sz="700">
                          <a:effectLst/>
                        </a:rPr>
                        <a:t>52</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300"/>
                        </a:spcBef>
                        <a:spcAft>
                          <a:spcPts val="300"/>
                        </a:spcAft>
                      </a:pPr>
                      <a:r>
                        <a:rPr lang="en-GB" sz="700">
                          <a:effectLst/>
                        </a:rPr>
                        <a:t>104</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300"/>
                        </a:spcBef>
                        <a:spcAft>
                          <a:spcPts val="300"/>
                        </a:spcAft>
                      </a:pPr>
                      <a:r>
                        <a:rPr lang="en-GB" sz="700">
                          <a:effectLst/>
                        </a:rPr>
                        <a:t>208</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3771795439"/>
                  </a:ext>
                </a:extLst>
              </a:tr>
              <a:tr h="229163">
                <a:tc>
                  <a:txBody>
                    <a:bodyPr/>
                    <a:lstStyle/>
                    <a:p>
                      <a:pPr algn="l">
                        <a:lnSpc>
                          <a:spcPct val="200000"/>
                        </a:lnSpc>
                        <a:spcBef>
                          <a:spcPts val="720"/>
                        </a:spcBef>
                        <a:spcAft>
                          <a:spcPts val="300"/>
                        </a:spcAft>
                      </a:pPr>
                      <a:r>
                        <a:rPr lang="en-GB" sz="700">
                          <a:effectLst/>
                        </a:rPr>
                        <a:t>Informed Consent</a:t>
                      </a:r>
                      <a:endParaRPr lang="en-GB" sz="900">
                        <a:solidFill>
                          <a:srgbClr val="000000"/>
                        </a:solidFill>
                        <a:effectLst/>
                        <a:latin typeface="Calibri" panose="020F0502020204030204" pitchFamily="34" charset="0"/>
                        <a:ea typeface="Calibri" panose="020F0502020204030204" pitchFamily="34" charset="0"/>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2425963211"/>
                  </a:ext>
                </a:extLst>
              </a:tr>
              <a:tr h="219996">
                <a:tc>
                  <a:txBody>
                    <a:bodyPr/>
                    <a:lstStyle/>
                    <a:p>
                      <a:pPr algn="l">
                        <a:lnSpc>
                          <a:spcPct val="200000"/>
                        </a:lnSpc>
                        <a:spcBef>
                          <a:spcPts val="720"/>
                        </a:spcBef>
                        <a:spcAft>
                          <a:spcPts val="300"/>
                        </a:spcAft>
                      </a:pPr>
                      <a:r>
                        <a:rPr lang="en-GB" sz="700">
                          <a:effectLst/>
                        </a:rPr>
                        <a:t>Inclusion / Exclusion</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781302854"/>
                  </a:ext>
                </a:extLst>
              </a:tr>
              <a:tr h="237871">
                <a:tc>
                  <a:txBody>
                    <a:bodyPr/>
                    <a:lstStyle/>
                    <a:p>
                      <a:pPr algn="l">
                        <a:lnSpc>
                          <a:spcPct val="200000"/>
                        </a:lnSpc>
                        <a:spcBef>
                          <a:spcPts val="720"/>
                        </a:spcBef>
                        <a:spcAft>
                          <a:spcPts val="300"/>
                        </a:spcAft>
                      </a:pPr>
                      <a:r>
                        <a:rPr lang="en-GB" sz="700">
                          <a:effectLst/>
                        </a:rPr>
                        <a:t>Research questionnaires</a:t>
                      </a:r>
                      <a:r>
                        <a:rPr lang="en-GB" sz="700" baseline="30000">
                          <a:effectLst/>
                        </a:rPr>
                        <a:t>1</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l">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118446885"/>
                  </a:ext>
                </a:extLst>
              </a:tr>
              <a:tr h="219996">
                <a:tc>
                  <a:txBody>
                    <a:bodyPr/>
                    <a:lstStyle/>
                    <a:p>
                      <a:pPr algn="l">
                        <a:lnSpc>
                          <a:spcPct val="200000"/>
                        </a:lnSpc>
                        <a:spcBef>
                          <a:spcPts val="720"/>
                        </a:spcBef>
                        <a:spcAft>
                          <a:spcPts val="300"/>
                        </a:spcAft>
                      </a:pPr>
                      <a:r>
                        <a:rPr lang="en-GB" sz="700">
                          <a:effectLst/>
                        </a:rPr>
                        <a:t>BMI, BP, tophus count/size</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1958916640"/>
                  </a:ext>
                </a:extLst>
              </a:tr>
              <a:tr h="253454">
                <a:tc>
                  <a:txBody>
                    <a:bodyPr/>
                    <a:lstStyle/>
                    <a:p>
                      <a:pPr algn="l">
                        <a:lnSpc>
                          <a:spcPct val="200000"/>
                        </a:lnSpc>
                        <a:spcBef>
                          <a:spcPts val="720"/>
                        </a:spcBef>
                        <a:spcAft>
                          <a:spcPts val="300"/>
                        </a:spcAft>
                      </a:pPr>
                      <a:r>
                        <a:rPr lang="en-GB" sz="700">
                          <a:effectLst/>
                        </a:rPr>
                        <a:t>Blood collection</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r>
                        <a:rPr lang="en-GB" sz="700" baseline="30000">
                          <a:effectLst/>
                        </a:rPr>
                        <a:t>2,3</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r>
                        <a:rPr lang="en-GB" sz="700" baseline="30000">
                          <a:effectLst/>
                        </a:rPr>
                        <a:t>2</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r>
                        <a:rPr lang="en-GB" sz="700" baseline="30000">
                          <a:effectLst/>
                        </a:rPr>
                        <a:t>2,4</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r>
                        <a:rPr lang="en-GB" sz="700" baseline="30000">
                          <a:effectLst/>
                        </a:rPr>
                        <a:t>2,4</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r>
                        <a:rPr lang="en-GB" sz="700" baseline="30000">
                          <a:effectLst/>
                        </a:rPr>
                        <a:t>2,4</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r>
                        <a:rPr lang="en-GB" sz="700" baseline="30000">
                          <a:effectLst/>
                        </a:rPr>
                        <a:t>2,4</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r>
                        <a:rPr lang="en-GB" sz="700" baseline="30000">
                          <a:effectLst/>
                        </a:rPr>
                        <a:t>2,4</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r>
                        <a:rPr lang="en-GB" sz="700" baseline="30000">
                          <a:effectLst/>
                        </a:rPr>
                        <a:t>2,4</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r>
                        <a:rPr lang="en-GB" sz="700" baseline="30000">
                          <a:effectLst/>
                        </a:rPr>
                        <a:t>2,3</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r>
                        <a:rPr lang="en-GB" sz="700" baseline="30000">
                          <a:effectLst/>
                        </a:rPr>
                        <a:t>2,3</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447520549"/>
                  </a:ext>
                </a:extLst>
              </a:tr>
              <a:tr h="258037">
                <a:tc>
                  <a:txBody>
                    <a:bodyPr/>
                    <a:lstStyle/>
                    <a:p>
                      <a:pPr algn="l">
                        <a:lnSpc>
                          <a:spcPct val="200000"/>
                        </a:lnSpc>
                        <a:spcBef>
                          <a:spcPts val="720"/>
                        </a:spcBef>
                        <a:spcAft>
                          <a:spcPts val="300"/>
                        </a:spcAft>
                      </a:pPr>
                      <a:r>
                        <a:rPr lang="en-GB" sz="700">
                          <a:effectLst/>
                        </a:rPr>
                        <a:t>Urine collection</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r>
                        <a:rPr lang="en-GB" sz="700" baseline="30000">
                          <a:effectLst/>
                        </a:rPr>
                        <a:t>5</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r>
                        <a:rPr lang="en-GB" sz="700" baseline="30000">
                          <a:effectLst/>
                        </a:rPr>
                        <a:t>5</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r>
                        <a:rPr lang="en-GB" sz="700" baseline="30000">
                          <a:effectLst/>
                        </a:rPr>
                        <a:t>5</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497533369"/>
                  </a:ext>
                </a:extLst>
              </a:tr>
              <a:tr h="219996">
                <a:tc>
                  <a:txBody>
                    <a:bodyPr/>
                    <a:lstStyle/>
                    <a:p>
                      <a:pPr algn="l">
                        <a:lnSpc>
                          <a:spcPct val="200000"/>
                        </a:lnSpc>
                        <a:spcBef>
                          <a:spcPts val="720"/>
                        </a:spcBef>
                        <a:spcAft>
                          <a:spcPts val="300"/>
                        </a:spcAft>
                      </a:pPr>
                      <a:r>
                        <a:rPr lang="en-GB" sz="700">
                          <a:effectLst/>
                        </a:rPr>
                        <a:t>Randomize</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277673925"/>
                  </a:ext>
                </a:extLst>
              </a:tr>
              <a:tr h="531658">
                <a:tc>
                  <a:txBody>
                    <a:bodyPr/>
                    <a:lstStyle/>
                    <a:p>
                      <a:pPr algn="l">
                        <a:lnSpc>
                          <a:spcPct val="200000"/>
                        </a:lnSpc>
                        <a:spcBef>
                          <a:spcPts val="720"/>
                        </a:spcBef>
                        <a:spcAft>
                          <a:spcPts val="300"/>
                        </a:spcAft>
                      </a:pPr>
                      <a:r>
                        <a:rPr lang="en-GB" sz="700">
                          <a:effectLst/>
                        </a:rPr>
                        <a:t>Gout flare and healthcare utilization diary</a:t>
                      </a:r>
                      <a:r>
                        <a:rPr lang="en-GB" sz="700" baseline="30000">
                          <a:effectLst/>
                        </a:rPr>
                        <a:t>6</a:t>
                      </a:r>
                      <a:r>
                        <a:rPr lang="en-GB" sz="700">
                          <a:effectLst/>
                        </a:rPr>
                        <a:t> given</a:t>
                      </a:r>
                      <a:r>
                        <a:rPr lang="en-GB" sz="700" baseline="30000">
                          <a:effectLst/>
                        </a:rPr>
                        <a:t>7</a:t>
                      </a: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endParaRPr>
                    </a:p>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1739637235"/>
                  </a:ext>
                </a:extLst>
              </a:tr>
              <a:tr h="219996">
                <a:tc>
                  <a:txBody>
                    <a:bodyPr/>
                    <a:lstStyle/>
                    <a:p>
                      <a:pPr algn="l">
                        <a:lnSpc>
                          <a:spcPct val="200000"/>
                        </a:lnSpc>
                        <a:spcBef>
                          <a:spcPts val="720"/>
                        </a:spcBef>
                        <a:spcAft>
                          <a:spcPts val="300"/>
                        </a:spcAft>
                      </a:pPr>
                      <a:r>
                        <a:rPr lang="fr-FR" sz="700">
                          <a:effectLst/>
                        </a:rPr>
                        <a:t>Start T2T-ULT/dose change</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fr-FR"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2258809541"/>
                  </a:ext>
                </a:extLst>
              </a:tr>
              <a:tr h="219996">
                <a:tc>
                  <a:txBody>
                    <a:bodyPr/>
                    <a:lstStyle/>
                    <a:p>
                      <a:pPr algn="l">
                        <a:lnSpc>
                          <a:spcPct val="200000"/>
                        </a:lnSpc>
                        <a:spcBef>
                          <a:spcPts val="720"/>
                        </a:spcBef>
                        <a:spcAft>
                          <a:spcPts val="300"/>
                        </a:spcAft>
                      </a:pPr>
                      <a:r>
                        <a:rPr lang="en-GB" sz="700">
                          <a:effectLst/>
                        </a:rPr>
                        <a:t>Gout flare SMS data collection</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4225157469"/>
                  </a:ext>
                </a:extLst>
              </a:tr>
              <a:tr h="219996">
                <a:tc>
                  <a:txBody>
                    <a:bodyPr/>
                    <a:lstStyle/>
                    <a:p>
                      <a:pPr algn="l">
                        <a:lnSpc>
                          <a:spcPct val="200000"/>
                        </a:lnSpc>
                        <a:spcBef>
                          <a:spcPts val="720"/>
                        </a:spcBef>
                        <a:spcAft>
                          <a:spcPts val="300"/>
                        </a:spcAft>
                      </a:pPr>
                      <a:r>
                        <a:rPr lang="en-GB" sz="700">
                          <a:effectLst/>
                        </a:rPr>
                        <a:t>Unused medication return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3608423885"/>
                  </a:ext>
                </a:extLst>
              </a:tr>
              <a:tr h="224121">
                <a:tc>
                  <a:txBody>
                    <a:bodyPr/>
                    <a:lstStyle/>
                    <a:p>
                      <a:pPr algn="l">
                        <a:spcBef>
                          <a:spcPts val="720"/>
                        </a:spcBef>
                        <a:spcAft>
                          <a:spcPts val="300"/>
                        </a:spcAft>
                      </a:pPr>
                      <a:r>
                        <a:rPr lang="en-GB" sz="700">
                          <a:effectLst/>
                        </a:rPr>
                        <a:t>Flare &amp; healthcare use diary collect</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l">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2774649204"/>
                  </a:ext>
                </a:extLst>
              </a:tr>
              <a:tr h="219996">
                <a:tc>
                  <a:txBody>
                    <a:bodyPr/>
                    <a:lstStyle/>
                    <a:p>
                      <a:pPr algn="l">
                        <a:lnSpc>
                          <a:spcPct val="200000"/>
                        </a:lnSpc>
                        <a:spcBef>
                          <a:spcPts val="720"/>
                        </a:spcBef>
                        <a:spcAft>
                          <a:spcPts val="300"/>
                        </a:spcAft>
                      </a:pPr>
                      <a:r>
                        <a:rPr lang="en-GB" sz="700">
                          <a:effectLst/>
                        </a:rPr>
                        <a:t>Data collection from GP records</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l">
                        <a:lnSpc>
                          <a:spcPct val="200000"/>
                        </a:lnSpc>
                        <a:spcBef>
                          <a:spcPts val="720"/>
                        </a:spcBef>
                        <a:spcAft>
                          <a:spcPts val="300"/>
                        </a:spcAft>
                      </a:pPr>
                      <a:r>
                        <a:rPr lang="en-GB" sz="700" dirty="0">
                          <a:effectLst/>
                        </a:rPr>
                        <a:t>X</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3149971769"/>
                  </a:ext>
                </a:extLst>
              </a:tr>
            </a:tbl>
          </a:graphicData>
        </a:graphic>
      </p:graphicFrame>
    </p:spTree>
    <p:extLst>
      <p:ext uri="{BB962C8B-B14F-4D97-AF65-F5344CB8AC3E}">
        <p14:creationId xmlns:p14="http://schemas.microsoft.com/office/powerpoint/2010/main" val="17011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Introduce the T2T study </a:t>
            </a:r>
          </a:p>
          <a:p>
            <a:pPr>
              <a:buFont typeface="Arial" panose="020B0604020202020204" pitchFamily="34" charset="0"/>
              <a:buChar char="•"/>
            </a:pPr>
            <a:r>
              <a:rPr lang="en-GB" dirty="0"/>
              <a:t> Check that the patient has read the current version of the Patient Information Sheet (PIS) </a:t>
            </a:r>
          </a:p>
          <a:p>
            <a:pPr>
              <a:buFont typeface="Arial" panose="020B0604020202020204" pitchFamily="34" charset="0"/>
              <a:buChar char="•"/>
            </a:pPr>
            <a:r>
              <a:rPr lang="en-GB" dirty="0"/>
              <a:t> Go through the study and what taking part will mean for the patient</a:t>
            </a:r>
          </a:p>
          <a:p>
            <a:pPr>
              <a:buFont typeface="Arial" panose="020B0604020202020204" pitchFamily="34" charset="0"/>
              <a:buChar char="•"/>
            </a:pPr>
            <a:r>
              <a:rPr lang="en-GB" dirty="0"/>
              <a:t> Does the patient have any questions?</a:t>
            </a:r>
          </a:p>
          <a:p>
            <a:pPr>
              <a:buFont typeface="Arial" panose="020B0604020202020204" pitchFamily="34" charset="0"/>
              <a:buChar char="•"/>
            </a:pPr>
            <a:r>
              <a:rPr lang="en-GB" dirty="0"/>
              <a:t> Agreement to proceed</a:t>
            </a:r>
          </a:p>
          <a:p>
            <a:pPr marL="0" indent="0">
              <a:buNone/>
            </a:pPr>
            <a:endParaRPr lang="en-GB" dirty="0">
              <a:solidFill>
                <a:srgbClr val="FF0000"/>
              </a:solidFill>
            </a:endParaRPr>
          </a:p>
          <a:p>
            <a:pPr marL="0" indent="0" algn="ctr">
              <a:buNone/>
            </a:pPr>
            <a:r>
              <a:rPr lang="en-GB" dirty="0">
                <a:solidFill>
                  <a:srgbClr val="FF0000"/>
                </a:solidFill>
              </a:rPr>
              <a:t>Be transparent and consistent </a:t>
            </a:r>
          </a:p>
          <a:p>
            <a:pPr marL="0" indent="0" algn="ctr">
              <a:buNone/>
            </a:pPr>
            <a:r>
              <a:rPr lang="en-GB" dirty="0">
                <a:solidFill>
                  <a:srgbClr val="FF0000"/>
                </a:solidFill>
              </a:rPr>
              <a:t>throughout the process</a:t>
            </a:r>
          </a:p>
          <a:p>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Rectangle 4"/>
          <p:cNvSpPr/>
          <p:nvPr/>
        </p:nvSpPr>
        <p:spPr>
          <a:xfrm>
            <a:off x="4818714" y="1372339"/>
            <a:ext cx="1899238" cy="369332"/>
          </a:xfrm>
          <a:prstGeom prst="rect">
            <a:avLst/>
          </a:prstGeom>
        </p:spPr>
        <p:txBody>
          <a:bodyPr wrap="none">
            <a:spAutoFit/>
          </a:bodyPr>
          <a:lstStyle/>
          <a:p>
            <a:r>
              <a:rPr lang="en-GB" dirty="0">
                <a:solidFill>
                  <a:srgbClr val="0070C0"/>
                </a:solidFill>
              </a:rPr>
              <a:t>Informed consent </a:t>
            </a:r>
          </a:p>
        </p:txBody>
      </p:sp>
    </p:spTree>
    <p:extLst>
      <p:ext uri="{BB962C8B-B14F-4D97-AF65-F5344CB8AC3E}">
        <p14:creationId xmlns:p14="http://schemas.microsoft.com/office/powerpoint/2010/main" val="231357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Read each item on the consent form individually</a:t>
            </a:r>
          </a:p>
          <a:p>
            <a:pPr>
              <a:buFont typeface="Arial" panose="020B0604020202020204" pitchFamily="34" charset="0"/>
              <a:buChar char="•"/>
            </a:pPr>
            <a:r>
              <a:rPr lang="en-GB" dirty="0"/>
              <a:t> Add additional explanation if required to aid understanding </a:t>
            </a:r>
          </a:p>
          <a:p>
            <a:pPr>
              <a:buFont typeface="Arial" panose="020B0604020202020204" pitchFamily="34" charset="0"/>
              <a:buChar char="•"/>
            </a:pPr>
            <a:r>
              <a:rPr lang="en-GB" dirty="0"/>
              <a:t> If the potential trial participant is happy with each statement ask the patient to </a:t>
            </a:r>
            <a:r>
              <a:rPr lang="en-GB" u="sng" dirty="0"/>
              <a:t>initial</a:t>
            </a:r>
            <a:r>
              <a:rPr lang="en-GB" dirty="0"/>
              <a:t> the box</a:t>
            </a:r>
          </a:p>
          <a:p>
            <a:pPr>
              <a:buFont typeface="Arial" panose="020B0604020202020204" pitchFamily="34" charset="0"/>
              <a:buChar char="•"/>
            </a:pPr>
            <a:r>
              <a:rPr lang="en-GB" dirty="0"/>
              <a:t> Both </a:t>
            </a:r>
            <a:r>
              <a:rPr lang="en-GB" u="sng" dirty="0"/>
              <a:t>sign</a:t>
            </a:r>
            <a:r>
              <a:rPr lang="en-GB" dirty="0"/>
              <a:t> and </a:t>
            </a:r>
            <a:r>
              <a:rPr lang="en-GB" u="sng" dirty="0"/>
              <a:t>date</a:t>
            </a:r>
            <a:r>
              <a:rPr lang="en-GB" dirty="0"/>
              <a:t> the consent form</a:t>
            </a:r>
          </a:p>
          <a:p>
            <a:pPr>
              <a:buFont typeface="Arial" panose="020B0604020202020204" pitchFamily="34" charset="0"/>
              <a:buChar char="•"/>
            </a:pPr>
            <a:r>
              <a:rPr lang="en-GB" dirty="0"/>
              <a:t>The consent form will be carbon copied. The original should be placed in the site file, a copy given to the participant and a copy returned to </a:t>
            </a:r>
            <a:r>
              <a:rPr lang="en-GB" dirty="0" err="1"/>
              <a:t>Keele</a:t>
            </a:r>
            <a:r>
              <a:rPr lang="en-GB" dirty="0"/>
              <a:t> CTU via freepost envelope in the research </a:t>
            </a:r>
            <a:r>
              <a:rPr lang="en-GB"/>
              <a:t>nurse pack. </a:t>
            </a:r>
            <a:endParaRPr lang="en-GB" dirty="0"/>
          </a:p>
          <a:p>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Rectangle 4"/>
          <p:cNvSpPr/>
          <p:nvPr/>
        </p:nvSpPr>
        <p:spPr>
          <a:xfrm>
            <a:off x="4679670" y="1372339"/>
            <a:ext cx="1899238" cy="369332"/>
          </a:xfrm>
          <a:prstGeom prst="rect">
            <a:avLst/>
          </a:prstGeom>
        </p:spPr>
        <p:txBody>
          <a:bodyPr wrap="none">
            <a:spAutoFit/>
          </a:bodyPr>
          <a:lstStyle/>
          <a:p>
            <a:r>
              <a:rPr lang="en-GB" dirty="0">
                <a:solidFill>
                  <a:srgbClr val="0070C0"/>
                </a:solidFill>
              </a:rPr>
              <a:t>Informed consent </a:t>
            </a:r>
          </a:p>
        </p:txBody>
      </p:sp>
      <p:pic>
        <p:nvPicPr>
          <p:cNvPr id="6" name="Picture 5"/>
          <p:cNvPicPr>
            <a:picLocks noChangeAspect="1"/>
          </p:cNvPicPr>
          <p:nvPr/>
        </p:nvPicPr>
        <p:blipFill>
          <a:blip r:embed="rId4"/>
          <a:stretch>
            <a:fillRect/>
          </a:stretch>
        </p:blipFill>
        <p:spPr>
          <a:xfrm>
            <a:off x="3105588" y="4335538"/>
            <a:ext cx="1724107" cy="2478404"/>
          </a:xfrm>
          <a:prstGeom prst="rect">
            <a:avLst/>
          </a:prstGeom>
        </p:spPr>
      </p:pic>
      <p:pic>
        <p:nvPicPr>
          <p:cNvPr id="7" name="Picture 6"/>
          <p:cNvPicPr>
            <a:picLocks noChangeAspect="1"/>
          </p:cNvPicPr>
          <p:nvPr/>
        </p:nvPicPr>
        <p:blipFill>
          <a:blip r:embed="rId5"/>
          <a:stretch>
            <a:fillRect/>
          </a:stretch>
        </p:blipFill>
        <p:spPr>
          <a:xfrm>
            <a:off x="5629289" y="4291481"/>
            <a:ext cx="1795548" cy="2566519"/>
          </a:xfrm>
          <a:prstGeom prst="rect">
            <a:avLst/>
          </a:prstGeom>
        </p:spPr>
      </p:pic>
    </p:spTree>
    <p:extLst>
      <p:ext uri="{BB962C8B-B14F-4D97-AF65-F5344CB8AC3E}">
        <p14:creationId xmlns:p14="http://schemas.microsoft.com/office/powerpoint/2010/main" val="337514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0" y="5261755"/>
            <a:ext cx="8288878" cy="28924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07817" y="3024130"/>
            <a:ext cx="7639396" cy="27587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07817" y="2624167"/>
            <a:ext cx="8611986" cy="28924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83771" y="1777175"/>
            <a:ext cx="10814858" cy="4322310"/>
          </a:xfrm>
        </p:spPr>
        <p:txBody>
          <a:bodyPr>
            <a:normAutofit fontScale="62500" lnSpcReduction="20000"/>
          </a:bodyPr>
          <a:lstStyle/>
          <a:p>
            <a:pPr>
              <a:buFont typeface="Arial" panose="020B0604020202020204" pitchFamily="34" charset="0"/>
              <a:buChar char="•"/>
            </a:pPr>
            <a:r>
              <a:rPr lang="en-GB" dirty="0"/>
              <a:t> Complete paper CRF01 – Eligibility assessment form with patient present. </a:t>
            </a:r>
          </a:p>
          <a:p>
            <a:pPr marL="0" indent="0">
              <a:buNone/>
            </a:pPr>
            <a:r>
              <a:rPr lang="en-GB" b="1" u="sng" dirty="0"/>
              <a:t>Inclusion criteria: </a:t>
            </a:r>
          </a:p>
          <a:p>
            <a:pPr lvl="1">
              <a:buFont typeface="Wingdings" panose="05000000000000000000" pitchFamily="2" charset="2"/>
              <a:buChar char="§"/>
            </a:pPr>
            <a:r>
              <a:rPr lang="en-GB" dirty="0"/>
              <a:t>Age ≥18 years,</a:t>
            </a:r>
          </a:p>
          <a:p>
            <a:pPr lvl="1">
              <a:buFont typeface="Wingdings" panose="05000000000000000000" pitchFamily="2" charset="2"/>
              <a:buChar char="§"/>
            </a:pPr>
            <a:r>
              <a:rPr lang="en-GB" dirty="0"/>
              <a:t>Ability to give informed consent, </a:t>
            </a:r>
          </a:p>
          <a:p>
            <a:pPr lvl="1">
              <a:buFont typeface="Wingdings" panose="05000000000000000000" pitchFamily="2" charset="2"/>
              <a:buChar char="§"/>
            </a:pPr>
            <a:r>
              <a:rPr lang="en-US" dirty="0"/>
              <a:t>Meets the clinical American College of Rheumatology (ACR)/European League Against Rheumatism (EULAR) classification criteria for gout</a:t>
            </a:r>
          </a:p>
          <a:p>
            <a:pPr lvl="1">
              <a:buFont typeface="Wingdings" panose="05000000000000000000" pitchFamily="2" charset="2"/>
              <a:buChar char="§"/>
            </a:pPr>
            <a:r>
              <a:rPr lang="en-US" dirty="0"/>
              <a:t>≥1 flare of gout in the previous 12 months, and</a:t>
            </a:r>
            <a:endParaRPr lang="en-GB" dirty="0"/>
          </a:p>
          <a:p>
            <a:pPr lvl="1">
              <a:buFont typeface="Wingdings" panose="05000000000000000000" pitchFamily="2" charset="2"/>
              <a:buChar char="§"/>
            </a:pPr>
            <a:r>
              <a:rPr lang="en-US" dirty="0"/>
              <a:t>Serum urate ≥360 </a:t>
            </a:r>
            <a:r>
              <a:rPr lang="en-US" dirty="0" err="1"/>
              <a:t>μmol</a:t>
            </a:r>
            <a:r>
              <a:rPr lang="en-US" dirty="0"/>
              <a:t>/L regardless of current ULT</a:t>
            </a:r>
          </a:p>
          <a:p>
            <a:pPr marL="201168" lvl="1" indent="0">
              <a:buNone/>
            </a:pPr>
            <a:r>
              <a:rPr lang="en-US" b="1" u="sng" dirty="0"/>
              <a:t>Exclusion criteria: </a:t>
            </a:r>
            <a:endParaRPr lang="en-GB" b="1" u="sng" dirty="0"/>
          </a:p>
          <a:p>
            <a:pPr lvl="1">
              <a:buFont typeface="Wingdings" panose="05000000000000000000" pitchFamily="2" charset="2"/>
              <a:buChar char="§"/>
            </a:pPr>
            <a:r>
              <a:rPr lang="en-GB" dirty="0"/>
              <a:t> Dementia, severe enduring mental illness  i.e. mental health illness that makes receiving the study information and initial screening questionnaire from GP a stressful experience, </a:t>
            </a:r>
          </a:p>
          <a:p>
            <a:pPr lvl="1">
              <a:buFont typeface="Wingdings" panose="05000000000000000000" pitchFamily="2" charset="2"/>
              <a:buChar char="§"/>
            </a:pPr>
            <a:r>
              <a:rPr lang="en-GB" dirty="0"/>
              <a:t>Unable to comply with study procedures,</a:t>
            </a:r>
          </a:p>
          <a:p>
            <a:pPr lvl="1">
              <a:buFont typeface="Wingdings" panose="05000000000000000000" pitchFamily="2" charset="2"/>
              <a:buChar char="§"/>
            </a:pPr>
            <a:r>
              <a:rPr lang="en-GB" dirty="0"/>
              <a:t>Life expectancy less than 12 months,</a:t>
            </a:r>
          </a:p>
          <a:p>
            <a:pPr lvl="1">
              <a:buFont typeface="Wingdings" panose="05000000000000000000" pitchFamily="2" charset="2"/>
              <a:buChar char="§"/>
            </a:pPr>
            <a:r>
              <a:rPr lang="en-GB" dirty="0"/>
              <a:t>Cancer treatment, i.e. surgery, radiotherapy, or chemotherapy in the previous 12 months,</a:t>
            </a:r>
          </a:p>
          <a:p>
            <a:pPr lvl="1">
              <a:buFont typeface="Wingdings" panose="05000000000000000000" pitchFamily="2" charset="2"/>
              <a:buChar char="§"/>
            </a:pPr>
            <a:r>
              <a:rPr lang="en-GB" dirty="0"/>
              <a:t>Solid organ transplant, </a:t>
            </a:r>
          </a:p>
          <a:p>
            <a:pPr lvl="1">
              <a:buFont typeface="Wingdings" panose="05000000000000000000" pitchFamily="2" charset="2"/>
              <a:buChar char="§"/>
            </a:pPr>
            <a:r>
              <a:rPr lang="en-GB" dirty="0"/>
              <a:t>Cirrhosis,</a:t>
            </a:r>
          </a:p>
          <a:p>
            <a:pPr lvl="1">
              <a:buFont typeface="Wingdings" panose="05000000000000000000" pitchFamily="2" charset="2"/>
              <a:buChar char="§"/>
            </a:pPr>
            <a:r>
              <a:rPr lang="en-GB" dirty="0"/>
              <a:t>Autoimmune rheumatic disease i.e. rheumatoid arthritis, psoriatic arthritis, systemic lupus erythematosus, connective tissue diseases, vasculitis, giant cell arteritis, polymyalgia </a:t>
            </a:r>
            <a:r>
              <a:rPr lang="en-GB" dirty="0" err="1"/>
              <a:t>rheumatica</a:t>
            </a:r>
            <a:r>
              <a:rPr lang="en-GB" dirty="0"/>
              <a:t>, inflammatory arthritis associated with inflammatory bowel disease, reactive arthritis, ankylosing spondylitis,</a:t>
            </a:r>
          </a:p>
          <a:p>
            <a:pPr lvl="1">
              <a:buFont typeface="Wingdings" panose="05000000000000000000" pitchFamily="2" charset="2"/>
              <a:buChar char="§"/>
            </a:pPr>
            <a:r>
              <a:rPr lang="en-GB" dirty="0"/>
              <a:t>Inflammatory bowel disease </a:t>
            </a:r>
          </a:p>
          <a:p>
            <a:pPr lvl="1">
              <a:buFont typeface="Wingdings" panose="05000000000000000000" pitchFamily="2" charset="2"/>
              <a:buChar char="§"/>
            </a:pPr>
            <a:r>
              <a:rPr lang="en-GB" dirty="0"/>
              <a:t>Current long-term daily oral corticosteroid treatment defined as continuous use for ≥30 days or current immunosuppressive treatments,</a:t>
            </a:r>
          </a:p>
          <a:p>
            <a:pPr lvl="1">
              <a:buFont typeface="Wingdings" panose="05000000000000000000" pitchFamily="2" charset="2"/>
              <a:buChar char="§"/>
            </a:pPr>
            <a:r>
              <a:rPr lang="en-GB" dirty="0"/>
              <a:t>Stage 4/5 CKD i.e. </a:t>
            </a:r>
            <a:r>
              <a:rPr lang="en-GB" dirty="0" err="1"/>
              <a:t>eGFR</a:t>
            </a:r>
            <a:r>
              <a:rPr lang="en-GB" dirty="0"/>
              <a:t> &lt; 30 ml/min, </a:t>
            </a:r>
          </a:p>
          <a:p>
            <a:pPr lvl="1">
              <a:buFont typeface="Wingdings" panose="05000000000000000000" pitchFamily="2" charset="2"/>
              <a:buChar char="§"/>
            </a:pPr>
            <a:r>
              <a:rPr lang="en-GB" dirty="0"/>
              <a:t>Pregnant, breast feeding or planning to become pregnant in the next 4 years.</a:t>
            </a:r>
          </a:p>
          <a:p>
            <a:pPr lvl="1">
              <a:buFont typeface="Wingdings" panose="05000000000000000000" pitchFamily="2" charset="2"/>
              <a:buChar char="§"/>
            </a:pPr>
            <a:endParaRPr lang="en-GB" dirty="0"/>
          </a:p>
          <a:p>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159508" y="114818"/>
            <a:ext cx="2407546" cy="1547727"/>
          </a:xfrm>
          <a:prstGeom prst="rect">
            <a:avLst/>
          </a:prstGeom>
        </p:spPr>
      </p:pic>
      <p:sp>
        <p:nvSpPr>
          <p:cNvPr id="5" name="Rectangle 4"/>
          <p:cNvSpPr/>
          <p:nvPr/>
        </p:nvSpPr>
        <p:spPr>
          <a:xfrm>
            <a:off x="4413662" y="1384808"/>
            <a:ext cx="2213555" cy="369332"/>
          </a:xfrm>
          <a:prstGeom prst="rect">
            <a:avLst/>
          </a:prstGeom>
        </p:spPr>
        <p:txBody>
          <a:bodyPr wrap="none">
            <a:spAutoFit/>
          </a:bodyPr>
          <a:lstStyle/>
          <a:p>
            <a:r>
              <a:rPr lang="en-GB" dirty="0">
                <a:solidFill>
                  <a:srgbClr val="0070C0"/>
                </a:solidFill>
              </a:rPr>
              <a:t>Eligibility assessment </a:t>
            </a:r>
          </a:p>
        </p:txBody>
      </p:sp>
    </p:spTree>
    <p:extLst>
      <p:ext uri="{BB962C8B-B14F-4D97-AF65-F5344CB8AC3E}">
        <p14:creationId xmlns:p14="http://schemas.microsoft.com/office/powerpoint/2010/main" val="11411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0945" y="211480"/>
            <a:ext cx="11205557" cy="108065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US" sz="3100" dirty="0"/>
              <a:t>Meets the clinical American College of Rheumatology (ACR)/European League Against Rheumatism (EULAR) classification criteria for gout</a:t>
            </a:r>
            <a:br>
              <a:rPr lang="en-US" dirty="0"/>
            </a:br>
            <a:endParaRPr lang="en-GB" dirty="0"/>
          </a:p>
        </p:txBody>
      </p:sp>
      <p:sp>
        <p:nvSpPr>
          <p:cNvPr id="6" name="Content Placeholder 5"/>
          <p:cNvSpPr>
            <a:spLocks noGrp="1"/>
          </p:cNvSpPr>
          <p:nvPr>
            <p:ph idx="1"/>
          </p:nvPr>
        </p:nvSpPr>
        <p:spPr/>
        <p:txBody>
          <a:bodyPr/>
          <a:lstStyle/>
          <a:p>
            <a:r>
              <a:rPr lang="en-GB" dirty="0"/>
              <a:t>Patient given a score based on a number of set criteria. A score of 8 or more indicates a diagnosis of gout and thus the patient is eligible, a score below 8 the patient is not eligible. </a:t>
            </a:r>
          </a:p>
          <a:p>
            <a:r>
              <a:rPr lang="en-GB" dirty="0"/>
              <a:t>-CRF01 completed, using relevant questions with the patient.</a:t>
            </a:r>
          </a:p>
          <a:p>
            <a:r>
              <a:rPr lang="en-GB" dirty="0"/>
              <a:t>- Must be updated following blood results and sent back to </a:t>
            </a:r>
            <a:r>
              <a:rPr lang="en-GB" dirty="0" err="1"/>
              <a:t>Keele</a:t>
            </a:r>
            <a:r>
              <a:rPr lang="en-GB" dirty="0"/>
              <a:t> CTU.  </a:t>
            </a:r>
          </a:p>
        </p:txBody>
      </p:sp>
    </p:spTree>
    <p:extLst>
      <p:ext uri="{BB962C8B-B14F-4D97-AF65-F5344CB8AC3E}">
        <p14:creationId xmlns:p14="http://schemas.microsoft.com/office/powerpoint/2010/main" val="2080003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73825" y="432262"/>
            <a:ext cx="10573790" cy="78970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US" sz="4000" dirty="0"/>
              <a:t>Serum urate ≥360 μmol/L regardless of current ULT</a:t>
            </a:r>
            <a:br>
              <a:rPr lang="en-US" dirty="0"/>
            </a:br>
            <a:endParaRPr lang="en-GB" dirty="0"/>
          </a:p>
        </p:txBody>
      </p:sp>
      <p:sp>
        <p:nvSpPr>
          <p:cNvPr id="3" name="Content Placeholder 2"/>
          <p:cNvSpPr>
            <a:spLocks noGrp="1"/>
          </p:cNvSpPr>
          <p:nvPr>
            <p:ph idx="1"/>
          </p:nvPr>
        </p:nvSpPr>
        <p:spPr/>
        <p:txBody>
          <a:bodyPr>
            <a:normAutofit fontScale="77500" lnSpcReduction="20000"/>
          </a:bodyPr>
          <a:lstStyle/>
          <a:p>
            <a:pPr>
              <a:buFont typeface="Arial" panose="020B0604020202020204" pitchFamily="34" charset="0"/>
              <a:buChar char="•"/>
            </a:pPr>
            <a:r>
              <a:rPr lang="en-GB" dirty="0"/>
              <a:t> Also part of the ACR/EULAR classification criteria. </a:t>
            </a:r>
          </a:p>
          <a:p>
            <a:pPr>
              <a:buFont typeface="Arial" panose="020B0604020202020204" pitchFamily="34" charset="0"/>
              <a:buChar char="•"/>
            </a:pPr>
            <a:r>
              <a:rPr lang="en-GB" dirty="0"/>
              <a:t>Participant should have serum urate level above or equal to 360 </a:t>
            </a:r>
            <a:r>
              <a:rPr lang="en-US" dirty="0"/>
              <a:t>μmol/L</a:t>
            </a:r>
          </a:p>
          <a:p>
            <a:pPr>
              <a:buFont typeface="Arial" panose="020B0604020202020204" pitchFamily="34" charset="0"/>
              <a:buChar char="•"/>
            </a:pPr>
            <a:r>
              <a:rPr lang="en-US" dirty="0"/>
              <a:t> Take blood for U&amp;E (creatinine) and Urate using yellow top blood tube as per standard process, equipment will be available in the room at the GP practice. If you are visiting a patient home, please take a request card for the patient to get the test done at a local phlebotomy clinic or their GP practice, available from the Trial Manager. </a:t>
            </a:r>
          </a:p>
          <a:p>
            <a:pPr>
              <a:buFont typeface="Arial" panose="020B0604020202020204" pitchFamily="34" charset="0"/>
              <a:buChar char="•"/>
            </a:pPr>
            <a:r>
              <a:rPr lang="en-US" dirty="0"/>
              <a:t>Include all patient details on the tube and on the request form including a request for U&amp;E and Urate analysis. </a:t>
            </a:r>
          </a:p>
          <a:p>
            <a:pPr>
              <a:buFont typeface="Arial" panose="020B0604020202020204" pitchFamily="34" charset="0"/>
              <a:buChar char="•"/>
            </a:pPr>
            <a:r>
              <a:rPr lang="en-US" dirty="0"/>
              <a:t>If you are unable to take the patients blood at the time of the screening visit, please give a completed biochemistry request form to the patient and ask them to attend their local phlebotomy clinic or GP practice for blood test as soon as possible </a:t>
            </a:r>
          </a:p>
          <a:p>
            <a:pPr>
              <a:buFont typeface="Arial" panose="020B0604020202020204" pitchFamily="34" charset="0"/>
              <a:buChar char="•"/>
            </a:pPr>
            <a:r>
              <a:rPr lang="en-US" dirty="0"/>
              <a:t>Blood results should be followed up 1-2 days later by attending the GP practice or asking the practice for the blood results over the phone. CRF01 should be updated when the results are received and returned as soon as possible to </a:t>
            </a:r>
            <a:r>
              <a:rPr lang="en-US" dirty="0" err="1"/>
              <a:t>Keele</a:t>
            </a:r>
            <a:r>
              <a:rPr lang="en-US" dirty="0"/>
              <a:t> CTU (scanned version initially (via NHS.net) followed up with posted original is fine), If the patient does not meet the eligibility criteria based upon blood results please call the patient to inform of their blood results, inform them they are ineligible to take part and to consult their GP for gout flares as usual. If unable to contact please inform the TM via NHS.net or complete a contact log and return to </a:t>
            </a:r>
            <a:r>
              <a:rPr lang="en-US" dirty="0" err="1"/>
              <a:t>Keele</a:t>
            </a:r>
            <a:r>
              <a:rPr lang="en-US" dirty="0"/>
              <a:t> CTU. </a:t>
            </a:r>
          </a:p>
          <a:p>
            <a:pPr marL="0" indent="0">
              <a:buNone/>
            </a:pPr>
            <a:r>
              <a:rPr lang="en-US" dirty="0"/>
              <a:t> </a:t>
            </a:r>
          </a:p>
          <a:p>
            <a:pPr>
              <a:buFont typeface="Arial" panose="020B0604020202020204" pitchFamily="34" charset="0"/>
              <a:buChar char="•"/>
            </a:pPr>
            <a:endParaRPr lang="en-GB" dirty="0"/>
          </a:p>
        </p:txBody>
      </p:sp>
      <p:pic>
        <p:nvPicPr>
          <p:cNvPr id="5" name="Picture 4"/>
          <p:cNvPicPr>
            <a:picLocks noChangeAspect="1"/>
          </p:cNvPicPr>
          <p:nvPr/>
        </p:nvPicPr>
        <p:blipFill>
          <a:blip r:embed="rId3"/>
          <a:stretch>
            <a:fillRect/>
          </a:stretch>
        </p:blipFill>
        <p:spPr>
          <a:xfrm>
            <a:off x="8420792" y="1457206"/>
            <a:ext cx="3692495" cy="851625"/>
          </a:xfrm>
          <a:prstGeom prst="rect">
            <a:avLst/>
          </a:prstGeom>
        </p:spPr>
      </p:pic>
    </p:spTree>
    <p:extLst>
      <p:ext uri="{BB962C8B-B14F-4D97-AF65-F5344CB8AC3E}">
        <p14:creationId xmlns:p14="http://schemas.microsoft.com/office/powerpoint/2010/main" val="1498816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9012" y="374073"/>
            <a:ext cx="10582102" cy="78970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4400" dirty="0"/>
              <a:t>Stage 4/5 CKD i.e. </a:t>
            </a:r>
            <a:r>
              <a:rPr lang="en-GB" sz="4400" dirty="0" err="1"/>
              <a:t>eGFR</a:t>
            </a:r>
            <a:r>
              <a:rPr lang="en-GB" sz="4400" dirty="0"/>
              <a:t> &lt; 30 ml/min</a:t>
            </a:r>
            <a:br>
              <a:rPr lang="en-GB" dirty="0"/>
            </a:b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 As above with serum creatinine. Once creatinine results received:</a:t>
            </a:r>
          </a:p>
          <a:p>
            <a:pPr marL="0" indent="0">
              <a:buNone/>
            </a:pPr>
            <a:r>
              <a:rPr lang="en-GB" dirty="0"/>
              <a:t> If </a:t>
            </a:r>
            <a:r>
              <a:rPr lang="en-GB" dirty="0" err="1"/>
              <a:t>eGFR</a:t>
            </a:r>
            <a:r>
              <a:rPr lang="en-GB" dirty="0"/>
              <a:t> is less than 30 ml/min patient is ineligible. </a:t>
            </a:r>
          </a:p>
          <a:p>
            <a:pPr marL="0" indent="0">
              <a:buNone/>
            </a:pPr>
            <a:r>
              <a:rPr lang="en-GB" dirty="0"/>
              <a:t>CRF01 should be updated accordingly</a:t>
            </a:r>
          </a:p>
          <a:p>
            <a:pPr marL="0" indent="0">
              <a:buNone/>
            </a:pPr>
            <a:endParaRPr lang="en-GB" dirty="0"/>
          </a:p>
        </p:txBody>
      </p:sp>
    </p:spTree>
    <p:extLst>
      <p:ext uri="{BB962C8B-B14F-4D97-AF65-F5344CB8AC3E}">
        <p14:creationId xmlns:p14="http://schemas.microsoft.com/office/powerpoint/2010/main" val="2134743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Once blood results have been received and documented on the CRF Please tear off the original version of CRF01 (Page 1,2 and 3) </a:t>
            </a:r>
          </a:p>
          <a:p>
            <a:pPr>
              <a:buFont typeface="Arial" panose="020B0604020202020204" pitchFamily="34" charset="0"/>
              <a:buChar char="•"/>
            </a:pPr>
            <a:r>
              <a:rPr lang="en-GB" dirty="0"/>
              <a:t>Scan the completed CRF01 and send via NHS.net </a:t>
            </a:r>
          </a:p>
          <a:p>
            <a:pPr>
              <a:buFont typeface="Arial" panose="020B0604020202020204" pitchFamily="34" charset="0"/>
              <a:buChar char="•"/>
            </a:pPr>
            <a:r>
              <a:rPr lang="en-GB" dirty="0"/>
              <a:t>Please follow up with the original copy to </a:t>
            </a:r>
            <a:r>
              <a:rPr lang="en-GB" dirty="0" err="1"/>
              <a:t>Keele</a:t>
            </a:r>
            <a:r>
              <a:rPr lang="en-GB" dirty="0"/>
              <a:t> CTU via post using freepost envelopes.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Rectangle 4"/>
          <p:cNvSpPr/>
          <p:nvPr/>
        </p:nvSpPr>
        <p:spPr>
          <a:xfrm>
            <a:off x="4238491" y="1372339"/>
            <a:ext cx="2657394" cy="369332"/>
          </a:xfrm>
          <a:prstGeom prst="rect">
            <a:avLst/>
          </a:prstGeom>
        </p:spPr>
        <p:txBody>
          <a:bodyPr wrap="none">
            <a:spAutoFit/>
          </a:bodyPr>
          <a:lstStyle/>
          <a:p>
            <a:r>
              <a:rPr lang="en-GB" dirty="0">
                <a:solidFill>
                  <a:srgbClr val="0070C0"/>
                </a:solidFill>
              </a:rPr>
              <a:t>Screening visit paperwork </a:t>
            </a:r>
          </a:p>
        </p:txBody>
      </p:sp>
    </p:spTree>
    <p:extLst>
      <p:ext uri="{BB962C8B-B14F-4D97-AF65-F5344CB8AC3E}">
        <p14:creationId xmlns:p14="http://schemas.microsoft.com/office/powerpoint/2010/main" val="129952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solidFill>
                  <a:schemeClr val="tx1"/>
                </a:solidFill>
              </a:rPr>
              <a:t>Tophus count: The participant should have head and face, arms and legs exposed from shoulder to hands, and mid-thigh to feet. Look for whitish-yellow firm to hard lumps across the exposed areas. Tophi are common on the ears, tip of the elbow, hands and wrists, knees, ankles and feet. </a:t>
            </a:r>
          </a:p>
          <a:p>
            <a:pPr>
              <a:buFont typeface="Arial" panose="020B0604020202020204" pitchFamily="34" charset="0"/>
              <a:buChar char="•"/>
            </a:pPr>
            <a:endParaRPr lang="en-GB" dirty="0">
              <a:solidFill>
                <a:schemeClr val="tx1"/>
              </a:solidFill>
            </a:endParaRPr>
          </a:p>
          <a:p>
            <a:pPr>
              <a:buFont typeface="Arial" panose="020B0604020202020204" pitchFamily="34" charset="0"/>
              <a:buChar char="•"/>
            </a:pPr>
            <a:r>
              <a:rPr lang="en-GB" dirty="0">
                <a:solidFill>
                  <a:schemeClr val="tx1"/>
                </a:solidFill>
              </a:rPr>
              <a:t>Tophus measurement: The largest tophus at examination should be considered the target tophus for evaluation of size. The largest diameter of the target tophus should be measured with a 150 mm Vernier </a:t>
            </a:r>
            <a:r>
              <a:rPr lang="en-GB" dirty="0" err="1">
                <a:solidFill>
                  <a:schemeClr val="tx1"/>
                </a:solidFill>
              </a:rPr>
              <a:t>caliper</a:t>
            </a:r>
            <a:r>
              <a:rPr lang="en-GB" dirty="0">
                <a:solidFill>
                  <a:schemeClr val="tx1"/>
                </a:solidFill>
              </a:rPr>
              <a:t> calibrated in </a:t>
            </a:r>
            <a:r>
              <a:rPr lang="en-GB" dirty="0" err="1">
                <a:solidFill>
                  <a:schemeClr val="tx1"/>
                </a:solidFill>
              </a:rPr>
              <a:t>millimeters</a:t>
            </a:r>
            <a:r>
              <a:rPr lang="en-GB" dirty="0">
                <a:solidFill>
                  <a:schemeClr val="tx1"/>
                </a:solidFill>
              </a:rPr>
              <a:t>. Soft collections at olecranon bursa (elbow) with urate milk should be excluded as target tophi because local inflammation with synovial effusion may contribute to enlargement of the mass. The borders of the longest diameter should be marked by pen, and the diameter recorded.</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Rectangle 4"/>
          <p:cNvSpPr/>
          <p:nvPr/>
        </p:nvSpPr>
        <p:spPr>
          <a:xfrm>
            <a:off x="4858886" y="1372339"/>
            <a:ext cx="1540806" cy="369332"/>
          </a:xfrm>
          <a:prstGeom prst="rect">
            <a:avLst/>
          </a:prstGeom>
        </p:spPr>
        <p:txBody>
          <a:bodyPr wrap="none">
            <a:spAutoFit/>
          </a:bodyPr>
          <a:lstStyle/>
          <a:p>
            <a:r>
              <a:rPr lang="en-GB" dirty="0">
                <a:solidFill>
                  <a:srgbClr val="0070C0"/>
                </a:solidFill>
              </a:rPr>
              <a:t>Baseline visits </a:t>
            </a:r>
          </a:p>
        </p:txBody>
      </p:sp>
      <p:sp>
        <p:nvSpPr>
          <p:cNvPr id="2" name="Rectangle 1"/>
          <p:cNvSpPr/>
          <p:nvPr/>
        </p:nvSpPr>
        <p:spPr>
          <a:xfrm>
            <a:off x="6828790" y="4840378"/>
            <a:ext cx="4326890" cy="369332"/>
          </a:xfrm>
          <a:prstGeom prst="rect">
            <a:avLst/>
          </a:prstGeom>
        </p:spPr>
        <p:txBody>
          <a:bodyPr wrap="none">
            <a:spAutoFit/>
          </a:bodyPr>
          <a:lstStyle/>
          <a:p>
            <a:r>
              <a:rPr lang="de-DE" u="sng" dirty="0">
                <a:solidFill>
                  <a:srgbClr val="660066"/>
                </a:solidFill>
                <a:latin typeface="arial" panose="020B0604020202020204" pitchFamily="34" charset="0"/>
                <a:hlinkClick r:id="rId4" tooltip="Arthritis and rheumatism."/>
              </a:rPr>
              <a:t>Arthritis Rheum.</a:t>
            </a:r>
            <a:r>
              <a:rPr lang="de-DE" dirty="0">
                <a:solidFill>
                  <a:srgbClr val="000000"/>
                </a:solidFill>
                <a:latin typeface="arial" panose="020B0604020202020204" pitchFamily="34" charset="0"/>
              </a:rPr>
              <a:t> 2002 Aug;47(4):356-60.</a:t>
            </a:r>
            <a:endParaRPr lang="en-GB" dirty="0"/>
          </a:p>
        </p:txBody>
      </p:sp>
    </p:spTree>
    <p:extLst>
      <p:ext uri="{BB962C8B-B14F-4D97-AF65-F5344CB8AC3E}">
        <p14:creationId xmlns:p14="http://schemas.microsoft.com/office/powerpoint/2010/main" val="189095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873" r="20240" b="65511"/>
          <a:stretch/>
        </p:blipFill>
        <p:spPr>
          <a:xfrm>
            <a:off x="565264" y="2145522"/>
            <a:ext cx="4030774" cy="2712632"/>
          </a:xfrm>
        </p:spPr>
      </p:pic>
      <p:pic>
        <p:nvPicPr>
          <p:cNvPr id="5" name="Picture 4"/>
          <p:cNvPicPr>
            <a:picLocks noChangeAspect="1"/>
          </p:cNvPicPr>
          <p:nvPr/>
        </p:nvPicPr>
        <p:blipFill rotWithShape="1">
          <a:blip r:embed="rId4"/>
          <a:srcRect l="13336" t="68867" r="12671"/>
          <a:stretch/>
        </p:blipFill>
        <p:spPr>
          <a:xfrm>
            <a:off x="5303519" y="2069869"/>
            <a:ext cx="6733310" cy="2813224"/>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7" name="Rectangle 6"/>
          <p:cNvSpPr/>
          <p:nvPr/>
        </p:nvSpPr>
        <p:spPr>
          <a:xfrm>
            <a:off x="565265" y="4953304"/>
            <a:ext cx="4030774" cy="923330"/>
          </a:xfrm>
          <a:prstGeom prst="rect">
            <a:avLst/>
          </a:prstGeom>
          <a:solidFill>
            <a:schemeClr val="bg1"/>
          </a:solidFill>
          <a:ln>
            <a:solidFill>
              <a:schemeClr val="tx1"/>
            </a:solidFill>
          </a:ln>
        </p:spPr>
        <p:txBody>
          <a:bodyPr wrap="square">
            <a:spAutoFit/>
          </a:bodyPr>
          <a:lstStyle/>
          <a:p>
            <a:r>
              <a:rPr lang="en-GB" dirty="0"/>
              <a:t>All palpable subcutaneous tophi over the entire body are counted. Figure shows counting for dorsum of hands.</a:t>
            </a:r>
          </a:p>
        </p:txBody>
      </p:sp>
      <p:sp>
        <p:nvSpPr>
          <p:cNvPr id="8" name="Rectangle 7"/>
          <p:cNvSpPr/>
          <p:nvPr/>
        </p:nvSpPr>
        <p:spPr>
          <a:xfrm>
            <a:off x="5331603" y="4999471"/>
            <a:ext cx="6705226" cy="923330"/>
          </a:xfrm>
          <a:prstGeom prst="rect">
            <a:avLst/>
          </a:prstGeom>
          <a:solidFill>
            <a:schemeClr val="bg1"/>
          </a:solidFill>
          <a:ln>
            <a:solidFill>
              <a:schemeClr val="tx1"/>
            </a:solidFill>
          </a:ln>
        </p:spPr>
        <p:txBody>
          <a:bodyPr wrap="square">
            <a:spAutoFit/>
          </a:bodyPr>
          <a:lstStyle/>
          <a:p>
            <a:r>
              <a:rPr lang="en-GB" dirty="0"/>
              <a:t>Left panel: marking of the borders of the tophus in the longest plane. </a:t>
            </a:r>
          </a:p>
          <a:p>
            <a:r>
              <a:rPr lang="en-GB" dirty="0"/>
              <a:t>Right panel: measurement of the longest tophus diameter using digital 150 mm Vernier callipers.</a:t>
            </a:r>
          </a:p>
        </p:txBody>
      </p:sp>
      <p:sp>
        <p:nvSpPr>
          <p:cNvPr id="9" name="Rectangle 8"/>
          <p:cNvSpPr/>
          <p:nvPr/>
        </p:nvSpPr>
        <p:spPr>
          <a:xfrm>
            <a:off x="273869" y="1768978"/>
            <a:ext cx="4538750" cy="369332"/>
          </a:xfrm>
          <a:prstGeom prst="rect">
            <a:avLst/>
          </a:prstGeom>
          <a:solidFill>
            <a:schemeClr val="bg1"/>
          </a:solidFill>
          <a:ln>
            <a:solidFill>
              <a:schemeClr val="tx1"/>
            </a:solidFill>
          </a:ln>
        </p:spPr>
        <p:txBody>
          <a:bodyPr wrap="square">
            <a:spAutoFit/>
          </a:bodyPr>
          <a:lstStyle/>
          <a:p>
            <a:r>
              <a:rPr lang="en-GB" b="1" dirty="0"/>
              <a:t>Counting total number of subcutaneous tophi </a:t>
            </a:r>
          </a:p>
        </p:txBody>
      </p:sp>
      <p:sp>
        <p:nvSpPr>
          <p:cNvPr id="10" name="Rectangle 9"/>
          <p:cNvSpPr/>
          <p:nvPr/>
        </p:nvSpPr>
        <p:spPr>
          <a:xfrm>
            <a:off x="5474305" y="1768978"/>
            <a:ext cx="6419822" cy="369332"/>
          </a:xfrm>
          <a:prstGeom prst="rect">
            <a:avLst/>
          </a:prstGeom>
          <a:solidFill>
            <a:schemeClr val="bg1"/>
          </a:solidFill>
          <a:ln>
            <a:solidFill>
              <a:schemeClr val="tx1"/>
            </a:solidFill>
          </a:ln>
        </p:spPr>
        <p:txBody>
          <a:bodyPr wrap="square">
            <a:spAutoFit/>
          </a:bodyPr>
          <a:lstStyle/>
          <a:p>
            <a:r>
              <a:rPr lang="en-GB" b="1" dirty="0"/>
              <a:t>Vernier callipers for measurement of the longest tophus diameter</a:t>
            </a:r>
          </a:p>
        </p:txBody>
      </p:sp>
      <p:sp>
        <p:nvSpPr>
          <p:cNvPr id="11" name="Rectangle 10"/>
          <p:cNvSpPr/>
          <p:nvPr/>
        </p:nvSpPr>
        <p:spPr>
          <a:xfrm>
            <a:off x="7051995" y="5922801"/>
            <a:ext cx="5054076" cy="369332"/>
          </a:xfrm>
          <a:prstGeom prst="rect">
            <a:avLst/>
          </a:prstGeom>
        </p:spPr>
        <p:txBody>
          <a:bodyPr wrap="none">
            <a:spAutoFit/>
          </a:bodyPr>
          <a:lstStyle/>
          <a:p>
            <a:r>
              <a:rPr lang="en-GB" dirty="0"/>
              <a:t>Annals of the Rheumatic Diseases 2011;70:597-604.</a:t>
            </a:r>
          </a:p>
        </p:txBody>
      </p:sp>
    </p:spTree>
    <p:extLst>
      <p:ext uri="{BB962C8B-B14F-4D97-AF65-F5344CB8AC3E}">
        <p14:creationId xmlns:p14="http://schemas.microsoft.com/office/powerpoint/2010/main" val="284651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25268" y="34216"/>
            <a:ext cx="2324419" cy="1522789"/>
          </a:xfrm>
          <a:prstGeom prst="rect">
            <a:avLst/>
          </a:prstGeom>
        </p:spPr>
      </p:pic>
      <p:sp>
        <p:nvSpPr>
          <p:cNvPr id="5" name="TextBox 4"/>
          <p:cNvSpPr txBox="1"/>
          <p:nvPr/>
        </p:nvSpPr>
        <p:spPr>
          <a:xfrm>
            <a:off x="4373773" y="1226968"/>
            <a:ext cx="2640302" cy="369332"/>
          </a:xfrm>
          <a:prstGeom prst="rect">
            <a:avLst/>
          </a:prstGeom>
          <a:noFill/>
        </p:spPr>
        <p:txBody>
          <a:bodyPr wrap="square" rtlCol="0">
            <a:spAutoFit/>
          </a:bodyPr>
          <a:lstStyle/>
          <a:p>
            <a:r>
              <a:rPr lang="en-GB" dirty="0"/>
              <a:t>Study team – Introduction  </a:t>
            </a:r>
          </a:p>
        </p:txBody>
      </p:sp>
      <p:pic>
        <p:nvPicPr>
          <p:cNvPr id="6" name="Picture 7"/>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t="16080" b="33572"/>
          <a:stretch>
            <a:fillRect/>
          </a:stretch>
        </p:blipFill>
        <p:spPr bwMode="auto">
          <a:xfrm>
            <a:off x="5089693" y="1853582"/>
            <a:ext cx="1870364" cy="82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File:University of Southampton Log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390" y="2103834"/>
            <a:ext cx="1673902" cy="57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907" y="1898780"/>
            <a:ext cx="1870951" cy="7813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64237" y="2440902"/>
            <a:ext cx="4565527" cy="3416320"/>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lgn="just">
              <a:buFont typeface="Arial" panose="020B0604020202020204" pitchFamily="34" charset="0"/>
              <a:buChar char="•"/>
            </a:pPr>
            <a:r>
              <a:rPr lang="en-GB" dirty="0"/>
              <a:t>Dr Edward Roddy –</a:t>
            </a:r>
            <a:r>
              <a:rPr lang="en-GB" dirty="0" err="1"/>
              <a:t>Keele</a:t>
            </a:r>
            <a:r>
              <a:rPr lang="en-GB" dirty="0"/>
              <a:t> Co-investigator</a:t>
            </a:r>
          </a:p>
          <a:p>
            <a:pPr algn="just"/>
            <a:endParaRPr lang="en-GB" dirty="0"/>
          </a:p>
          <a:p>
            <a:pPr marL="285750" indent="-285750" algn="just">
              <a:buFont typeface="Arial" panose="020B0604020202020204" pitchFamily="34" charset="0"/>
              <a:buChar char="•"/>
            </a:pPr>
            <a:r>
              <a:rPr lang="en-GB" dirty="0"/>
              <a:t>Prof Christian </a:t>
            </a:r>
            <a:r>
              <a:rPr lang="en-GB" dirty="0" err="1"/>
              <a:t>Mallen</a:t>
            </a:r>
            <a:r>
              <a:rPr lang="en-GB" dirty="0"/>
              <a:t> - </a:t>
            </a:r>
            <a:r>
              <a:rPr lang="en-GB" dirty="0" err="1"/>
              <a:t>Keele</a:t>
            </a:r>
            <a:r>
              <a:rPr lang="en-GB" dirty="0"/>
              <a:t> Co-investigator</a:t>
            </a:r>
          </a:p>
          <a:p>
            <a:pPr algn="just"/>
            <a:endParaRPr lang="en-GB" dirty="0"/>
          </a:p>
          <a:p>
            <a:pPr marL="285750" indent="-285750" algn="just">
              <a:buFont typeface="Arial" panose="020B0604020202020204" pitchFamily="34" charset="0"/>
              <a:buChar char="•"/>
            </a:pPr>
            <a:r>
              <a:rPr lang="en-GB" dirty="0"/>
              <a:t>Emily  Hughes – Trial Manager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Stephanie Butler-Walley- Trial Manager</a:t>
            </a:r>
          </a:p>
          <a:p>
            <a:pPr algn="just"/>
            <a:endParaRPr lang="en-GB" dirty="0"/>
          </a:p>
          <a:p>
            <a:pPr marL="285750" indent="-285750" algn="just">
              <a:buFont typeface="Arial" panose="020B0604020202020204" pitchFamily="34" charset="0"/>
              <a:buChar char="•"/>
            </a:pPr>
            <a:r>
              <a:rPr lang="en-GB" dirty="0"/>
              <a:t>Sarah Bathers– Senior Trial Manager </a:t>
            </a:r>
          </a:p>
          <a:p>
            <a:pPr algn="just"/>
            <a:endParaRPr lang="en-GB" dirty="0"/>
          </a:p>
          <a:p>
            <a:pPr marL="285750" indent="-285750" algn="just">
              <a:buFont typeface="Arial" panose="020B0604020202020204" pitchFamily="34" charset="0"/>
              <a:buChar char="•"/>
            </a:pPr>
            <a:r>
              <a:rPr lang="en-GB" dirty="0"/>
              <a:t>Claire Bratt Lead Admin Support </a:t>
            </a:r>
          </a:p>
        </p:txBody>
      </p:sp>
      <p:sp>
        <p:nvSpPr>
          <p:cNvPr id="10" name="TextBox 9"/>
          <p:cNvSpPr txBox="1"/>
          <p:nvPr/>
        </p:nvSpPr>
        <p:spPr>
          <a:xfrm>
            <a:off x="8841051" y="2744435"/>
            <a:ext cx="3242884" cy="1477328"/>
          </a:xfrm>
          <a:prstGeom prst="rect">
            <a:avLst/>
          </a:prstGeom>
          <a:noFill/>
        </p:spPr>
        <p:txBody>
          <a:bodyPr wrap="square" rtlCol="0">
            <a:spAutoFit/>
          </a:bodyPr>
          <a:lstStyle/>
          <a:p>
            <a:pPr marL="285750" indent="-285750">
              <a:buFont typeface="Arial" panose="020B0604020202020204" pitchFamily="34" charset="0"/>
              <a:buChar char="•"/>
            </a:pPr>
            <a:r>
              <a:rPr lang="en-GB" dirty="0"/>
              <a:t>Dr Miriam </a:t>
            </a:r>
            <a:r>
              <a:rPr lang="en-GB" dirty="0" err="1"/>
              <a:t>Santer</a:t>
            </a:r>
            <a:r>
              <a:rPr lang="en-GB" dirty="0"/>
              <a:t> – Southampton Co-investigator</a:t>
            </a:r>
          </a:p>
          <a:p>
            <a:endParaRPr lang="en-GB" dirty="0"/>
          </a:p>
          <a:p>
            <a:pPr marL="285750" indent="-285750">
              <a:buFont typeface="Arial" panose="020B0604020202020204" pitchFamily="34" charset="0"/>
              <a:buChar char="•"/>
            </a:pPr>
            <a:r>
              <a:rPr lang="en-GB" dirty="0"/>
              <a:t>Professor Paul Little –</a:t>
            </a:r>
          </a:p>
          <a:p>
            <a:r>
              <a:rPr lang="en-GB" dirty="0"/>
              <a:t>     Southampton Co-investigator </a:t>
            </a:r>
          </a:p>
        </p:txBody>
      </p:sp>
      <p:sp>
        <p:nvSpPr>
          <p:cNvPr id="11" name="TextBox 10"/>
          <p:cNvSpPr txBox="1"/>
          <p:nvPr/>
        </p:nvSpPr>
        <p:spPr>
          <a:xfrm>
            <a:off x="443345" y="2739661"/>
            <a:ext cx="3520892" cy="1477328"/>
          </a:xfrm>
          <a:prstGeom prst="rect">
            <a:avLst/>
          </a:prstGeom>
          <a:noFill/>
        </p:spPr>
        <p:txBody>
          <a:bodyPr wrap="square" rtlCol="0">
            <a:spAutoFit/>
          </a:bodyPr>
          <a:lstStyle/>
          <a:p>
            <a:pPr marL="285750" indent="-285750">
              <a:buFont typeface="Arial" panose="020B0604020202020204" pitchFamily="34" charset="0"/>
              <a:buChar char="•"/>
            </a:pPr>
            <a:r>
              <a:rPr lang="en-GB" dirty="0"/>
              <a:t>Dr Abhishek Abhishek– Chief Investigator </a:t>
            </a:r>
          </a:p>
          <a:p>
            <a:endParaRPr lang="en-GB" dirty="0"/>
          </a:p>
          <a:p>
            <a:pPr marL="285750" indent="-285750">
              <a:buFont typeface="Arial" panose="020B0604020202020204" pitchFamily="34" charset="0"/>
              <a:buChar char="•"/>
            </a:pPr>
            <a:r>
              <a:rPr lang="en-GB" dirty="0"/>
              <a:t>Professor Michael Doherty – Nottingham Co-investigator </a:t>
            </a:r>
          </a:p>
        </p:txBody>
      </p:sp>
    </p:spTree>
    <p:extLst>
      <p:ext uri="{BB962C8B-B14F-4D97-AF65-F5344CB8AC3E}">
        <p14:creationId xmlns:p14="http://schemas.microsoft.com/office/powerpoint/2010/main" val="3939455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GB" dirty="0"/>
              <a:t> You can provisionally book the patient baseline visit at the screening visit pending outcome of blood results. </a:t>
            </a:r>
          </a:p>
          <a:p>
            <a:pPr>
              <a:buFont typeface="Arial" panose="020B0604020202020204" pitchFamily="34" charset="0"/>
              <a:buChar char="•"/>
            </a:pPr>
            <a:r>
              <a:rPr lang="en-GB" dirty="0"/>
              <a:t> Advise patient to attend unless you call them to inform them that they are ineligible to take part. </a:t>
            </a:r>
          </a:p>
          <a:p>
            <a:pPr>
              <a:buFont typeface="Arial" panose="020B0604020202020204" pitchFamily="34" charset="0"/>
              <a:buChar char="•"/>
            </a:pPr>
            <a:r>
              <a:rPr lang="en-GB" dirty="0"/>
              <a:t>Baseline visit preferences</a:t>
            </a:r>
          </a:p>
          <a:p>
            <a:pPr>
              <a:buFont typeface="Arial" panose="020B0604020202020204" pitchFamily="34" charset="0"/>
              <a:buChar char="•"/>
            </a:pPr>
            <a:r>
              <a:rPr lang="en-GB" dirty="0"/>
              <a:t> If you have not booked the baseline visit at the screening appointment; following blood results and confirmation of eligibility, please call the patient to invite them to a baseline appointment within 2 weeks of their screening visit. </a:t>
            </a:r>
          </a:p>
          <a:p>
            <a:pPr>
              <a:buFont typeface="Arial" panose="020B0604020202020204" pitchFamily="34" charset="0"/>
              <a:buChar char="•"/>
            </a:pPr>
            <a:r>
              <a:rPr lang="en-GB" dirty="0"/>
              <a:t> Follow the same process for recording patient baseline appointments on share point spreadsheet.</a:t>
            </a:r>
          </a:p>
          <a:p>
            <a:pPr>
              <a:buFont typeface="Arial" panose="020B0604020202020204" pitchFamily="34" charset="0"/>
              <a:buChar char="•"/>
            </a:pPr>
            <a:r>
              <a:rPr lang="en-GB" dirty="0"/>
              <a:t> Same process for recording UTA/DNAs</a:t>
            </a:r>
          </a:p>
          <a:p>
            <a:pPr>
              <a:buFont typeface="Arial" panose="020B0604020202020204" pitchFamily="34" charset="0"/>
              <a:buChar char="•"/>
            </a:pPr>
            <a:r>
              <a:rPr lang="en-GB" dirty="0">
                <a:hlinkClick r:id="rId3"/>
              </a:rPr>
              <a:t>https://keeleacuk.sharepoint.com/:x:/r/sites/FMHS-T2T/Shared%20Documents/General/T2T%20in%20gout%20SCREENING%20%26%20BASELINE%20APPOINTMENTS%20%20(1).xlsx?d=wc19c050382b64fc68ee053e12b02e708&amp;csf=1&amp;web=1&amp;e=TCxEoF</a:t>
            </a:r>
            <a:r>
              <a:rPr lang="en-GB" dirty="0"/>
              <a:t> </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Rectangle 4"/>
          <p:cNvSpPr/>
          <p:nvPr/>
        </p:nvSpPr>
        <p:spPr>
          <a:xfrm>
            <a:off x="4621481" y="1372339"/>
            <a:ext cx="2781595" cy="369332"/>
          </a:xfrm>
          <a:prstGeom prst="rect">
            <a:avLst/>
          </a:prstGeom>
        </p:spPr>
        <p:txBody>
          <a:bodyPr wrap="none">
            <a:spAutoFit/>
          </a:bodyPr>
          <a:lstStyle/>
          <a:p>
            <a:r>
              <a:rPr lang="en-GB" dirty="0">
                <a:solidFill>
                  <a:srgbClr val="0070C0"/>
                </a:solidFill>
              </a:rPr>
              <a:t>Arranging the baseline visit </a:t>
            </a:r>
          </a:p>
        </p:txBody>
      </p:sp>
      <p:pic>
        <p:nvPicPr>
          <p:cNvPr id="2" name="Picture 1"/>
          <p:cNvPicPr>
            <a:picLocks noChangeAspect="1"/>
          </p:cNvPicPr>
          <p:nvPr/>
        </p:nvPicPr>
        <p:blipFill>
          <a:blip r:embed="rId5"/>
          <a:stretch>
            <a:fillRect/>
          </a:stretch>
        </p:blipFill>
        <p:spPr>
          <a:xfrm>
            <a:off x="3909391" y="5615748"/>
            <a:ext cx="4031673" cy="1242252"/>
          </a:xfrm>
          <a:prstGeom prst="rect">
            <a:avLst/>
          </a:prstGeom>
        </p:spPr>
      </p:pic>
    </p:spTree>
    <p:extLst>
      <p:ext uri="{BB962C8B-B14F-4D97-AF65-F5344CB8AC3E}">
        <p14:creationId xmlns:p14="http://schemas.microsoft.com/office/powerpoint/2010/main" val="107727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The purpose of the baseline visit is to collect baseline research data, confirm eligibility following blood results and to randomise the participant. </a:t>
            </a:r>
          </a:p>
          <a:p>
            <a:pPr>
              <a:buFont typeface="Arial" panose="020B0604020202020204" pitchFamily="34" charset="0"/>
              <a:buChar char="•"/>
            </a:pP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Rectangle 4"/>
          <p:cNvSpPr/>
          <p:nvPr/>
        </p:nvSpPr>
        <p:spPr>
          <a:xfrm>
            <a:off x="4970616" y="1372339"/>
            <a:ext cx="1540806" cy="369332"/>
          </a:xfrm>
          <a:prstGeom prst="rect">
            <a:avLst/>
          </a:prstGeom>
        </p:spPr>
        <p:txBody>
          <a:bodyPr wrap="none">
            <a:spAutoFit/>
          </a:bodyPr>
          <a:lstStyle/>
          <a:p>
            <a:r>
              <a:rPr lang="en-GB" dirty="0">
                <a:solidFill>
                  <a:srgbClr val="0070C0"/>
                </a:solidFill>
              </a:rPr>
              <a:t>Baseline visits </a:t>
            </a:r>
          </a:p>
        </p:txBody>
      </p:sp>
      <p:graphicFrame>
        <p:nvGraphicFramePr>
          <p:cNvPr id="8" name="Table 7"/>
          <p:cNvGraphicFramePr>
            <a:graphicFrameLocks noGrp="1"/>
          </p:cNvGraphicFramePr>
          <p:nvPr>
            <p:extLst>
              <p:ext uri="{D42A27DB-BD31-4B8C-83A1-F6EECF244321}">
                <p14:modId xmlns:p14="http://schemas.microsoft.com/office/powerpoint/2010/main" val="1899960107"/>
              </p:ext>
            </p:extLst>
          </p:nvPr>
        </p:nvGraphicFramePr>
        <p:xfrm>
          <a:off x="1894377" y="2568358"/>
          <a:ext cx="7864766" cy="2101094"/>
        </p:xfrm>
        <a:graphic>
          <a:graphicData uri="http://schemas.openxmlformats.org/drawingml/2006/table">
            <a:tbl>
              <a:tblPr firstRow="1" firstCol="1" lastRow="1" lastCol="1" bandRow="1" bandCol="1">
                <a:tableStyleId>{5C22544A-7EE6-4342-B048-85BDC9FD1C3A}</a:tableStyleId>
              </a:tblPr>
              <a:tblGrid>
                <a:gridCol w="5870693">
                  <a:extLst>
                    <a:ext uri="{9D8B030D-6E8A-4147-A177-3AD203B41FA5}">
                      <a16:colId xmlns:a16="http://schemas.microsoft.com/office/drawing/2014/main" val="3104403720"/>
                    </a:ext>
                  </a:extLst>
                </a:gridCol>
                <a:gridCol w="1994073">
                  <a:extLst>
                    <a:ext uri="{9D8B030D-6E8A-4147-A177-3AD203B41FA5}">
                      <a16:colId xmlns:a16="http://schemas.microsoft.com/office/drawing/2014/main" val="2503203930"/>
                    </a:ext>
                  </a:extLst>
                </a:gridCol>
              </a:tblGrid>
              <a:tr h="416510">
                <a:tc>
                  <a:txBody>
                    <a:bodyPr/>
                    <a:lstStyle/>
                    <a:p>
                      <a:pPr marL="640080" indent="-640080" algn="l">
                        <a:lnSpc>
                          <a:spcPct val="200000"/>
                        </a:lnSpc>
                        <a:spcAft>
                          <a:spcPts val="0"/>
                        </a:spcAft>
                        <a:tabLst>
                          <a:tab pos="640080" algn="l"/>
                          <a:tab pos="457200" algn="l"/>
                        </a:tabLst>
                      </a:pPr>
                      <a:r>
                        <a:rPr lang="en-GB" sz="700" dirty="0">
                          <a:effectLst/>
                        </a:rPr>
                        <a:t> </a:t>
                      </a:r>
                      <a:endParaRPr lang="en-GB" sz="700" b="1" i="1" dirty="0">
                        <a:effectLst/>
                        <a:latin typeface="Times New Roman" panose="02020603050405020304" pitchFamily="18" charset="0"/>
                        <a:cs typeface="Times New Roman" panose="02020603050405020304" pitchFamily="18" charset="0"/>
                      </a:endParaRPr>
                    </a:p>
                  </a:txBody>
                  <a:tcPr marL="49499" marR="49499" marT="0" marB="0" anchor="ctr"/>
                </a:tc>
                <a:tc>
                  <a:txBody>
                    <a:bodyPr/>
                    <a:lstStyle/>
                    <a:p>
                      <a:pPr marL="71755" marR="71755" algn="ctr">
                        <a:lnSpc>
                          <a:spcPct val="200000"/>
                        </a:lnSpc>
                        <a:spcBef>
                          <a:spcPts val="300"/>
                        </a:spcBef>
                        <a:spcAft>
                          <a:spcPts val="300"/>
                        </a:spcAft>
                      </a:pPr>
                      <a:r>
                        <a:rPr lang="en-GB" sz="900" dirty="0">
                          <a:effectLst/>
                          <a:latin typeface="Times New Roman" panose="02020603050405020304" pitchFamily="18" charset="0"/>
                          <a:ea typeface="Times New Roman" panose="02020603050405020304" pitchFamily="18" charset="0"/>
                          <a:cs typeface="Arial Unicode MS"/>
                        </a:rPr>
                        <a:t>BASELINE</a:t>
                      </a:r>
                    </a:p>
                  </a:txBody>
                  <a:tcPr marL="49499" marR="49499" marT="0" marB="0"/>
                </a:tc>
                <a:extLst>
                  <a:ext uri="{0D108BD9-81ED-4DB2-BD59-A6C34878D82A}">
                    <a16:rowId xmlns:a16="http://schemas.microsoft.com/office/drawing/2014/main" val="1181221411"/>
                  </a:ext>
                </a:extLst>
              </a:tr>
              <a:tr h="202381">
                <a:tc>
                  <a:txBody>
                    <a:bodyPr/>
                    <a:lstStyle/>
                    <a:p>
                      <a:pPr algn="l">
                        <a:lnSpc>
                          <a:spcPct val="200000"/>
                        </a:lnSpc>
                        <a:spcBef>
                          <a:spcPts val="300"/>
                        </a:spcBef>
                        <a:spcAft>
                          <a:spcPts val="300"/>
                        </a:spcAft>
                      </a:pPr>
                      <a:r>
                        <a:rPr lang="en-GB" sz="700">
                          <a:effectLst/>
                        </a:rPr>
                        <a:t>Week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300"/>
                        </a:spcBef>
                        <a:spcAft>
                          <a:spcPts val="300"/>
                        </a:spcAft>
                      </a:pPr>
                      <a:r>
                        <a:rPr lang="en-GB" sz="700">
                          <a:effectLst/>
                        </a:rPr>
                        <a:t>1</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2361033139"/>
                  </a:ext>
                </a:extLst>
              </a:tr>
              <a:tr h="196696">
                <a:tc>
                  <a:txBody>
                    <a:bodyPr/>
                    <a:lstStyle/>
                    <a:p>
                      <a:pPr algn="l">
                        <a:lnSpc>
                          <a:spcPct val="200000"/>
                        </a:lnSpc>
                        <a:spcBef>
                          <a:spcPts val="720"/>
                        </a:spcBef>
                        <a:spcAft>
                          <a:spcPts val="300"/>
                        </a:spcAft>
                      </a:pPr>
                      <a:r>
                        <a:rPr lang="en-GB" sz="700" dirty="0">
                          <a:effectLst/>
                        </a:rPr>
                        <a:t>Research questionnaires</a:t>
                      </a:r>
                      <a:r>
                        <a:rPr lang="en-GB" sz="700" baseline="30000" dirty="0">
                          <a:effectLst/>
                        </a:rPr>
                        <a:t>1</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446346848"/>
                  </a:ext>
                </a:extLst>
              </a:tr>
              <a:tr h="181915">
                <a:tc>
                  <a:txBody>
                    <a:bodyPr/>
                    <a:lstStyle/>
                    <a:p>
                      <a:pPr algn="l">
                        <a:lnSpc>
                          <a:spcPct val="200000"/>
                        </a:lnSpc>
                        <a:spcBef>
                          <a:spcPts val="720"/>
                        </a:spcBef>
                        <a:spcAft>
                          <a:spcPts val="300"/>
                        </a:spcAft>
                      </a:pPr>
                      <a:r>
                        <a:rPr lang="en-GB" sz="700">
                          <a:effectLst/>
                        </a:rPr>
                        <a:t>BMI, BP, tophus count/size</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3528832388"/>
                  </a:ext>
                </a:extLst>
              </a:tr>
              <a:tr h="213371">
                <a:tc>
                  <a:txBody>
                    <a:bodyPr/>
                    <a:lstStyle/>
                    <a:p>
                      <a:pPr algn="l">
                        <a:lnSpc>
                          <a:spcPct val="200000"/>
                        </a:lnSpc>
                        <a:spcBef>
                          <a:spcPts val="720"/>
                        </a:spcBef>
                        <a:spcAft>
                          <a:spcPts val="300"/>
                        </a:spcAft>
                      </a:pPr>
                      <a:r>
                        <a:rPr lang="en-GB" sz="700" dirty="0">
                          <a:effectLst/>
                        </a:rPr>
                        <a:t>Urine collection</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r>
                        <a:rPr lang="en-GB" sz="700" baseline="30000">
                          <a:effectLst/>
                        </a:rPr>
                        <a:t>5</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4027962892"/>
                  </a:ext>
                </a:extLst>
              </a:tr>
              <a:tr h="181915">
                <a:tc>
                  <a:txBody>
                    <a:bodyPr/>
                    <a:lstStyle/>
                    <a:p>
                      <a:pPr algn="l">
                        <a:lnSpc>
                          <a:spcPct val="200000"/>
                        </a:lnSpc>
                        <a:spcBef>
                          <a:spcPts val="720"/>
                        </a:spcBef>
                        <a:spcAft>
                          <a:spcPts val="300"/>
                        </a:spcAft>
                      </a:pPr>
                      <a:r>
                        <a:rPr lang="en-GB" sz="700">
                          <a:effectLst/>
                        </a:rPr>
                        <a:t>Randomize</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450368078"/>
                  </a:ext>
                </a:extLst>
              </a:tr>
              <a:tr h="457872">
                <a:tc>
                  <a:txBody>
                    <a:bodyPr/>
                    <a:lstStyle/>
                    <a:p>
                      <a:pPr algn="l">
                        <a:lnSpc>
                          <a:spcPct val="200000"/>
                        </a:lnSpc>
                        <a:spcBef>
                          <a:spcPts val="720"/>
                        </a:spcBef>
                        <a:spcAft>
                          <a:spcPts val="300"/>
                        </a:spcAft>
                      </a:pPr>
                      <a:r>
                        <a:rPr lang="en-GB" sz="700">
                          <a:effectLst/>
                        </a:rPr>
                        <a:t>Gout flare and healthcare utilization diary</a:t>
                      </a:r>
                      <a:r>
                        <a:rPr lang="en-GB" sz="700" baseline="30000">
                          <a:effectLst/>
                        </a:rPr>
                        <a:t>6</a:t>
                      </a:r>
                      <a:r>
                        <a:rPr lang="en-GB" sz="700">
                          <a:effectLst/>
                        </a:rPr>
                        <a:t> given</a:t>
                      </a:r>
                      <a:r>
                        <a:rPr lang="en-GB" sz="700" baseline="30000">
                          <a:effectLst/>
                        </a:rPr>
                        <a:t>7</a:t>
                      </a: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endParaRPr>
                    </a:p>
                    <a:p>
                      <a:pPr algn="ctr">
                        <a:lnSpc>
                          <a:spcPct val="200000"/>
                        </a:lnSpc>
                        <a:spcBef>
                          <a:spcPts val="720"/>
                        </a:spcBef>
                        <a:spcAft>
                          <a:spcPts val="300"/>
                        </a:spcAft>
                      </a:pPr>
                      <a:r>
                        <a:rPr lang="en-GB" sz="700">
                          <a:effectLst/>
                        </a:rPr>
                        <a:t>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1613998486"/>
                  </a:ext>
                </a:extLst>
              </a:tr>
              <a:tr h="181915">
                <a:tc>
                  <a:txBody>
                    <a:bodyPr/>
                    <a:lstStyle/>
                    <a:p>
                      <a:pPr algn="l">
                        <a:lnSpc>
                          <a:spcPct val="200000"/>
                        </a:lnSpc>
                        <a:spcBef>
                          <a:spcPts val="720"/>
                        </a:spcBef>
                        <a:spcAft>
                          <a:spcPts val="300"/>
                        </a:spcAft>
                      </a:pPr>
                      <a:r>
                        <a:rPr lang="fr-FR" sz="700">
                          <a:effectLst/>
                        </a:rPr>
                        <a:t>Start T2T-ULT/dose change</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dirty="0">
                          <a:effectLst/>
                        </a:rPr>
                        <a:t>X</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4159083785"/>
                  </a:ext>
                </a:extLst>
              </a:tr>
            </a:tbl>
          </a:graphicData>
        </a:graphic>
      </p:graphicFrame>
    </p:spTree>
    <p:extLst>
      <p:ext uri="{BB962C8B-B14F-4D97-AF65-F5344CB8AC3E}">
        <p14:creationId xmlns:p14="http://schemas.microsoft.com/office/powerpoint/2010/main" val="95464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Urine collection for albumin-creatinine ratio in a white top universal container.</a:t>
            </a:r>
          </a:p>
          <a:p>
            <a:pPr>
              <a:buFont typeface="Arial" panose="020B0604020202020204" pitchFamily="34" charset="0"/>
              <a:buChar char="•"/>
            </a:pPr>
            <a:r>
              <a:rPr lang="en-GB" dirty="0"/>
              <a:t> Ask patient to provide a urine sample and send of for processing as per local GP practice process. </a:t>
            </a:r>
          </a:p>
          <a:p>
            <a:pPr>
              <a:buFont typeface="Arial" panose="020B0604020202020204" pitchFamily="34" charset="0"/>
              <a:buChar char="•"/>
            </a:pPr>
            <a:r>
              <a:rPr lang="en-GB" dirty="0"/>
              <a:t>If telephone visit remind the patient to drop off their urine sample</a:t>
            </a:r>
          </a:p>
          <a:p>
            <a:pPr>
              <a:buFont typeface="Arial" panose="020B0604020202020204" pitchFamily="34" charset="0"/>
              <a:buChar char="•"/>
            </a:pPr>
            <a:r>
              <a:rPr lang="en-GB" dirty="0"/>
              <a:t> Confirm receipt of Baseline questionnaire with </a:t>
            </a:r>
            <a:r>
              <a:rPr lang="en-GB" dirty="0" err="1"/>
              <a:t>Keele</a:t>
            </a:r>
            <a:r>
              <a:rPr lang="en-GB" dirty="0"/>
              <a:t> CTU ahead of visit </a:t>
            </a:r>
          </a:p>
          <a:p>
            <a:pPr>
              <a:buFont typeface="Arial" panose="020B0604020202020204" pitchFamily="34" charset="0"/>
              <a:buChar char="•"/>
            </a:pPr>
            <a:r>
              <a:rPr lang="en-GB" dirty="0"/>
              <a:t> Height and weight measured and recorded.  </a:t>
            </a:r>
          </a:p>
          <a:p>
            <a:pPr>
              <a:buFont typeface="Arial" panose="020B0604020202020204" pitchFamily="34" charset="0"/>
              <a:buChar char="•"/>
            </a:pPr>
            <a:r>
              <a:rPr lang="en-GB" dirty="0"/>
              <a:t> Blood pressure checked and recorded. (if out of range- ask patient to consult their GP)- if baseline is a telephone visit this will be recorded at screening.</a:t>
            </a:r>
          </a:p>
          <a:p>
            <a:pPr>
              <a:buFont typeface="Arial" panose="020B0604020202020204" pitchFamily="34" charset="0"/>
              <a:buChar char="•"/>
            </a:pPr>
            <a:r>
              <a:rPr lang="en-GB" dirty="0"/>
              <a:t>CRF02 should be completed.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Rectangle 4"/>
          <p:cNvSpPr/>
          <p:nvPr/>
        </p:nvSpPr>
        <p:spPr>
          <a:xfrm>
            <a:off x="4784072" y="1372339"/>
            <a:ext cx="1540806" cy="369332"/>
          </a:xfrm>
          <a:prstGeom prst="rect">
            <a:avLst/>
          </a:prstGeom>
        </p:spPr>
        <p:txBody>
          <a:bodyPr wrap="none">
            <a:spAutoFit/>
          </a:bodyPr>
          <a:lstStyle/>
          <a:p>
            <a:r>
              <a:rPr lang="en-GB" dirty="0">
                <a:solidFill>
                  <a:srgbClr val="0070C0"/>
                </a:solidFill>
              </a:rPr>
              <a:t>Baseline visits </a:t>
            </a:r>
          </a:p>
        </p:txBody>
      </p:sp>
    </p:spTree>
    <p:extLst>
      <p:ext uri="{BB962C8B-B14F-4D97-AF65-F5344CB8AC3E}">
        <p14:creationId xmlns:p14="http://schemas.microsoft.com/office/powerpoint/2010/main" val="4004623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A mobile phone text-messaging system will be used to collect data on occurrence and severity of gout flares. </a:t>
            </a:r>
          </a:p>
          <a:p>
            <a:pPr lvl="0">
              <a:buFont typeface="Arial" panose="020B0604020202020204" pitchFamily="34" charset="0"/>
              <a:buChar char="•"/>
            </a:pPr>
            <a:r>
              <a:rPr lang="en-GB" dirty="0"/>
              <a:t> When the participant is experiencing a gout flare, they will be asked to text the word gout on the first day of that flare to a number provided by </a:t>
            </a:r>
            <a:r>
              <a:rPr lang="en-GB" dirty="0" err="1"/>
              <a:t>Keele</a:t>
            </a:r>
            <a:r>
              <a:rPr lang="en-GB" dirty="0"/>
              <a:t> CTU. They can still text “gout” at a later date.</a:t>
            </a:r>
          </a:p>
          <a:p>
            <a:pPr>
              <a:buFont typeface="Arial" panose="020B0604020202020204" pitchFamily="34" charset="0"/>
              <a:buChar char="•"/>
            </a:pPr>
            <a:r>
              <a:rPr lang="en-GB" dirty="0"/>
              <a:t>The messaging system will send short text messages enquiring about pain severity (0–10 numerical rating scale) over 7 days including presence of warm joint, and swollen joint. This will be used to classify self-reported gout flares as meeting the criteria for a flare of gout. </a:t>
            </a:r>
          </a:p>
          <a:p>
            <a:pPr>
              <a:buFont typeface="Arial" panose="020B0604020202020204" pitchFamily="34" charset="0"/>
              <a:buChar char="•"/>
            </a:pPr>
            <a:r>
              <a:rPr lang="en-GB" dirty="0"/>
              <a:t> Patients sent reminder text every 2 months </a:t>
            </a:r>
          </a:p>
          <a:p>
            <a:pPr>
              <a:buFont typeface="Arial" panose="020B0604020202020204" pitchFamily="34" charset="0"/>
              <a:buChar char="•"/>
            </a:pPr>
            <a:r>
              <a:rPr lang="en-GB" dirty="0"/>
              <a:t> During a flare as well as using the text-messaging system patient will be asked to complete a paper gout flare diary which includes EQ5D and healthcare utilisation. </a:t>
            </a:r>
          </a:p>
          <a:p>
            <a:pPr>
              <a:buFont typeface="Arial" panose="020B0604020202020204" pitchFamily="34" charset="0"/>
              <a:buChar char="•"/>
            </a:pP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08890" y="89880"/>
            <a:ext cx="2407546" cy="1547727"/>
          </a:xfrm>
          <a:prstGeom prst="rect">
            <a:avLst/>
          </a:prstGeom>
        </p:spPr>
      </p:pic>
      <p:sp>
        <p:nvSpPr>
          <p:cNvPr id="5" name="Rectangle 4"/>
          <p:cNvSpPr/>
          <p:nvPr/>
        </p:nvSpPr>
        <p:spPr>
          <a:xfrm>
            <a:off x="4493126" y="1372339"/>
            <a:ext cx="2614562" cy="369332"/>
          </a:xfrm>
          <a:prstGeom prst="rect">
            <a:avLst/>
          </a:prstGeom>
        </p:spPr>
        <p:txBody>
          <a:bodyPr wrap="none">
            <a:spAutoFit/>
          </a:bodyPr>
          <a:lstStyle/>
          <a:p>
            <a:r>
              <a:rPr lang="en-GB" dirty="0">
                <a:solidFill>
                  <a:srgbClr val="0070C0"/>
                </a:solidFill>
              </a:rPr>
              <a:t>Gout flare data collection </a:t>
            </a:r>
          </a:p>
        </p:txBody>
      </p:sp>
    </p:spTree>
    <p:extLst>
      <p:ext uri="{BB962C8B-B14F-4D97-AF65-F5344CB8AC3E}">
        <p14:creationId xmlns:p14="http://schemas.microsoft.com/office/powerpoint/2010/main" val="3687610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Patients who do not wish to complete text message data collection on flares will be given the option to complete a paper diary during a flare with an envelope to return it to </a:t>
            </a:r>
            <a:r>
              <a:rPr lang="en-GB" dirty="0" err="1"/>
              <a:t>Keele</a:t>
            </a:r>
            <a:r>
              <a:rPr lang="en-GB" dirty="0"/>
              <a:t> CTU. This will contain the pain scores as well as EQ-5D and healthcare utilisation. </a:t>
            </a:r>
          </a:p>
          <a:p>
            <a:pPr>
              <a:buFont typeface="Arial" panose="020B0604020202020204" pitchFamily="34" charset="0"/>
              <a:buChar char="•"/>
            </a:pPr>
            <a:r>
              <a:rPr lang="en-GB" dirty="0"/>
              <a:t>Patients will need to be given their diaries at the baseline visit and given a reminder of when to complete them </a:t>
            </a:r>
          </a:p>
          <a:p>
            <a:pPr>
              <a:buFont typeface="Arial" panose="020B0604020202020204" pitchFamily="34" charset="0"/>
              <a:buChar char="•"/>
            </a:pPr>
            <a:r>
              <a:rPr lang="en-GB" dirty="0"/>
              <a:t>Wallet card insert as reminder </a:t>
            </a:r>
          </a:p>
          <a:p>
            <a:pPr marL="0" indent="0">
              <a:buNone/>
            </a:pP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08890" y="89880"/>
            <a:ext cx="2407546" cy="1547727"/>
          </a:xfrm>
          <a:prstGeom prst="rect">
            <a:avLst/>
          </a:prstGeom>
        </p:spPr>
      </p:pic>
      <p:sp>
        <p:nvSpPr>
          <p:cNvPr id="5" name="Rectangle 4"/>
          <p:cNvSpPr/>
          <p:nvPr/>
        </p:nvSpPr>
        <p:spPr>
          <a:xfrm>
            <a:off x="4305382" y="1372339"/>
            <a:ext cx="2614562" cy="369332"/>
          </a:xfrm>
          <a:prstGeom prst="rect">
            <a:avLst/>
          </a:prstGeom>
        </p:spPr>
        <p:txBody>
          <a:bodyPr wrap="none">
            <a:spAutoFit/>
          </a:bodyPr>
          <a:lstStyle/>
          <a:p>
            <a:r>
              <a:rPr lang="en-GB" dirty="0">
                <a:solidFill>
                  <a:srgbClr val="0070C0"/>
                </a:solidFill>
              </a:rPr>
              <a:t>Gout flare data collection </a:t>
            </a:r>
          </a:p>
        </p:txBody>
      </p:sp>
    </p:spTree>
    <p:extLst>
      <p:ext uri="{BB962C8B-B14F-4D97-AF65-F5344CB8AC3E}">
        <p14:creationId xmlns:p14="http://schemas.microsoft.com/office/powerpoint/2010/main" val="566320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5E24-4502-4B19-A0AF-1BD9E5870C6F}"/>
              </a:ext>
            </a:extLst>
          </p:cNvPr>
          <p:cNvSpPr>
            <a:spLocks noGrp="1"/>
          </p:cNvSpPr>
          <p:nvPr>
            <p:ph type="title"/>
          </p:nvPr>
        </p:nvSpPr>
        <p:spPr/>
        <p:txBody>
          <a:bodyPr/>
          <a:lstStyle/>
          <a:p>
            <a:r>
              <a:rPr lang="en-GB" dirty="0"/>
              <a:t>Online Gout flare diary Collection</a:t>
            </a:r>
          </a:p>
        </p:txBody>
      </p:sp>
      <p:sp>
        <p:nvSpPr>
          <p:cNvPr id="3" name="Content Placeholder 2">
            <a:extLst>
              <a:ext uri="{FF2B5EF4-FFF2-40B4-BE49-F238E27FC236}">
                <a16:creationId xmlns:a16="http://schemas.microsoft.com/office/drawing/2014/main" id="{ADF4E4CB-04DF-46BD-9899-D78A8BFE8F7E}"/>
              </a:ext>
            </a:extLst>
          </p:cNvPr>
          <p:cNvSpPr>
            <a:spLocks noGrp="1"/>
          </p:cNvSpPr>
          <p:nvPr>
            <p:ph idx="1"/>
          </p:nvPr>
        </p:nvSpPr>
        <p:spPr/>
        <p:txBody>
          <a:bodyPr/>
          <a:lstStyle/>
          <a:p>
            <a:pPr>
              <a:buFont typeface="Arial" panose="020B0604020202020204" pitchFamily="34" charset="0"/>
              <a:buChar char="•"/>
            </a:pPr>
            <a:r>
              <a:rPr lang="en-GB" dirty="0"/>
              <a:t>Patients may also choose to report their gout flare online. </a:t>
            </a:r>
          </a:p>
          <a:p>
            <a:pPr>
              <a:buFont typeface="Arial" panose="020B0604020202020204" pitchFamily="34" charset="0"/>
              <a:buChar char="•"/>
            </a:pPr>
            <a:r>
              <a:rPr lang="en-GB" dirty="0"/>
              <a:t>This should be indicated on CRF02. </a:t>
            </a:r>
          </a:p>
          <a:p>
            <a:pPr>
              <a:buFont typeface="Arial" panose="020B0604020202020204" pitchFamily="34" charset="0"/>
              <a:buChar char="•"/>
            </a:pPr>
            <a:r>
              <a:rPr lang="en-GB" dirty="0" err="1"/>
              <a:t>Keele</a:t>
            </a:r>
            <a:r>
              <a:rPr lang="en-GB" dirty="0"/>
              <a:t> CTU will then provide the patient with access to the online diary and a unique token. </a:t>
            </a:r>
          </a:p>
          <a:p>
            <a:pPr>
              <a:buFont typeface="Arial" panose="020B0604020202020204" pitchFamily="34" charset="0"/>
              <a:buChar char="•"/>
            </a:pPr>
            <a:r>
              <a:rPr lang="en-GB" dirty="0"/>
              <a:t>If selecting online option please confirm the patients email address at the point of randomisation with </a:t>
            </a:r>
            <a:r>
              <a:rPr lang="en-GB" dirty="0" err="1"/>
              <a:t>Keele</a:t>
            </a:r>
            <a:r>
              <a:rPr lang="en-GB" dirty="0"/>
              <a:t> CTU. </a:t>
            </a:r>
          </a:p>
          <a:p>
            <a:pPr>
              <a:buFont typeface="Arial" panose="020B0604020202020204" pitchFamily="34" charset="0"/>
              <a:buChar char="•"/>
            </a:pPr>
            <a:r>
              <a:rPr lang="en-GB" dirty="0"/>
              <a:t>Inform the patient they will be emailed the access information. </a:t>
            </a:r>
          </a:p>
        </p:txBody>
      </p:sp>
    </p:spTree>
    <p:extLst>
      <p:ext uri="{BB962C8B-B14F-4D97-AF65-F5344CB8AC3E}">
        <p14:creationId xmlns:p14="http://schemas.microsoft.com/office/powerpoint/2010/main" val="3245138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Once all the screening and baseline procedures have been completed, you can proceed to randomise the patient by calling </a:t>
            </a:r>
            <a:r>
              <a:rPr lang="en-GB" dirty="0" err="1"/>
              <a:t>Keele</a:t>
            </a:r>
            <a:r>
              <a:rPr lang="en-GB" dirty="0"/>
              <a:t> CTU on 01782732950, where an administrator will ask for some information and proceed to randomise the patient using the online system. </a:t>
            </a:r>
          </a:p>
          <a:p>
            <a:pPr>
              <a:buFont typeface="Arial" panose="020B0604020202020204" pitchFamily="34" charset="0"/>
              <a:buChar char="•"/>
            </a:pPr>
            <a:r>
              <a:rPr lang="en-GB" dirty="0"/>
              <a:t>During the visit the patient will need to be asked if they have experienced any side effect to Colchicine previously. You will need to inform the administrator over the telephone that the patient should be randomised as being intolerant to Colchicine. </a:t>
            </a:r>
          </a:p>
          <a:p>
            <a:pPr>
              <a:buFont typeface="Arial" panose="020B0604020202020204" pitchFamily="34" charset="0"/>
              <a:buChar char="•"/>
            </a:pPr>
            <a:r>
              <a:rPr lang="en-GB" dirty="0"/>
              <a:t>Once the patient has been randomised, the administrator will inform you of the patients allocation over the telephone. An email will also be sent to you confirming the patients randomisation allocation.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08890" y="89880"/>
            <a:ext cx="2407546" cy="1547727"/>
          </a:xfrm>
          <a:prstGeom prst="rect">
            <a:avLst/>
          </a:prstGeom>
        </p:spPr>
      </p:pic>
      <p:sp>
        <p:nvSpPr>
          <p:cNvPr id="5" name="Rectangle 4"/>
          <p:cNvSpPr/>
          <p:nvPr/>
        </p:nvSpPr>
        <p:spPr>
          <a:xfrm>
            <a:off x="4928837" y="1372339"/>
            <a:ext cx="1647695" cy="369332"/>
          </a:xfrm>
          <a:prstGeom prst="rect">
            <a:avLst/>
          </a:prstGeom>
        </p:spPr>
        <p:txBody>
          <a:bodyPr wrap="none">
            <a:spAutoFit/>
          </a:bodyPr>
          <a:lstStyle/>
          <a:p>
            <a:r>
              <a:rPr lang="en-GB" dirty="0">
                <a:solidFill>
                  <a:srgbClr val="0070C0"/>
                </a:solidFill>
              </a:rPr>
              <a:t>Randomisation </a:t>
            </a:r>
          </a:p>
        </p:txBody>
      </p:sp>
    </p:spTree>
    <p:extLst>
      <p:ext uri="{BB962C8B-B14F-4D97-AF65-F5344CB8AC3E}">
        <p14:creationId xmlns:p14="http://schemas.microsoft.com/office/powerpoint/2010/main" val="2191182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57201" y="448886"/>
            <a:ext cx="11596254" cy="134666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97280" y="278290"/>
            <a:ext cx="10058400" cy="1450757"/>
          </a:xfrm>
        </p:spPr>
        <p:txBody>
          <a:bodyPr>
            <a:normAutofit fontScale="90000"/>
          </a:bodyPr>
          <a:lstStyle/>
          <a:p>
            <a:pPr algn="ctr"/>
            <a:br>
              <a:rPr lang="en-GB" sz="3600" dirty="0"/>
            </a:br>
            <a:br>
              <a:rPr lang="en-GB" sz="4000" dirty="0"/>
            </a:br>
            <a:br>
              <a:rPr lang="en-GB" sz="4000" dirty="0"/>
            </a:br>
            <a:br>
              <a:rPr lang="en-GB" sz="4000" dirty="0"/>
            </a:br>
            <a:r>
              <a:rPr lang="en-GB" sz="4000" dirty="0"/>
              <a:t>Previous colchicine intolerance</a:t>
            </a:r>
            <a:endParaRPr lang="en-GB" sz="49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Ask participants if they have ever taken colchicine tablets for gout flares?  </a:t>
            </a:r>
          </a:p>
          <a:p>
            <a:pPr>
              <a:buFont typeface="Arial" panose="020B0604020202020204" pitchFamily="34" charset="0"/>
              <a:buChar char="•"/>
            </a:pPr>
            <a:r>
              <a:rPr lang="en-GB" dirty="0"/>
              <a:t>If so, did they experience side-effects such as diarrhoea? Or any other side-effects?</a:t>
            </a:r>
          </a:p>
          <a:p>
            <a:pPr>
              <a:buFont typeface="Arial" panose="020B0604020202020204" pitchFamily="34" charset="0"/>
              <a:buChar char="•"/>
            </a:pPr>
            <a:r>
              <a:rPr lang="en-GB" dirty="0"/>
              <a:t>If yes, record the fact that they got side-effects to colchicine [there is no need to record the actual side-effect].  </a:t>
            </a:r>
          </a:p>
          <a:p>
            <a:pPr>
              <a:buFont typeface="Arial" panose="020B0604020202020204" pitchFamily="34" charset="0"/>
              <a:buChar char="•"/>
            </a:pPr>
            <a:endParaRPr lang="en-GB" dirty="0">
              <a:solidFill>
                <a:srgbClr val="FF0000"/>
              </a:solidFill>
            </a:endParaRPr>
          </a:p>
        </p:txBody>
      </p:sp>
    </p:spTree>
    <p:extLst>
      <p:ext uri="{BB962C8B-B14F-4D97-AF65-F5344CB8AC3E}">
        <p14:creationId xmlns:p14="http://schemas.microsoft.com/office/powerpoint/2010/main" val="985118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Patients will be randomised to one of two arms: </a:t>
            </a:r>
          </a:p>
          <a:p>
            <a:pPr marL="457200" indent="-457200">
              <a:buFont typeface="+mj-lt"/>
              <a:buAutoNum type="arabicPeriod"/>
            </a:pPr>
            <a:r>
              <a:rPr lang="en-GB" dirty="0"/>
              <a:t>Usual GP care: Advise the participant to contact their GP regarding gout flares as usual and remind them that they will be followed up as research participants in year 1 and year 2 and should still provide data on flares. </a:t>
            </a:r>
          </a:p>
          <a:p>
            <a:pPr marL="457200" indent="-457200">
              <a:buFont typeface="+mj-lt"/>
              <a:buAutoNum type="arabicPeriod"/>
            </a:pPr>
            <a:r>
              <a:rPr lang="en-GB" dirty="0"/>
              <a:t>Treat to Target ULT- Refer participant to see practice nurse to be started on 100mg of allopurinol or dose increase unless contraindicated. Book the patient in for an appointment with the practice nurse as soon as possible or the trial manager will contact the practice nurse to arrange the appointment. Please let the TM know of the outcome. </a:t>
            </a:r>
          </a:p>
          <a:p>
            <a:pPr marL="457200" indent="-457200">
              <a:buFont typeface="+mj-lt"/>
              <a:buAutoNum type="arabicPeriod"/>
            </a:pP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08890" y="89880"/>
            <a:ext cx="2407546" cy="1547727"/>
          </a:xfrm>
          <a:prstGeom prst="rect">
            <a:avLst/>
          </a:prstGeom>
        </p:spPr>
      </p:pic>
      <p:sp>
        <p:nvSpPr>
          <p:cNvPr id="5" name="Rectangle 4"/>
          <p:cNvSpPr/>
          <p:nvPr/>
        </p:nvSpPr>
        <p:spPr>
          <a:xfrm>
            <a:off x="4788815" y="1372339"/>
            <a:ext cx="1647695" cy="369332"/>
          </a:xfrm>
          <a:prstGeom prst="rect">
            <a:avLst/>
          </a:prstGeom>
        </p:spPr>
        <p:txBody>
          <a:bodyPr wrap="none">
            <a:spAutoFit/>
          </a:bodyPr>
          <a:lstStyle/>
          <a:p>
            <a:r>
              <a:rPr lang="en-GB" dirty="0">
                <a:solidFill>
                  <a:srgbClr val="0070C0"/>
                </a:solidFill>
              </a:rPr>
              <a:t>Randomisation </a:t>
            </a:r>
          </a:p>
        </p:txBody>
      </p:sp>
    </p:spTree>
    <p:extLst>
      <p:ext uri="{BB962C8B-B14F-4D97-AF65-F5344CB8AC3E}">
        <p14:creationId xmlns:p14="http://schemas.microsoft.com/office/powerpoint/2010/main" val="55640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At the end of the visit: </a:t>
            </a:r>
          </a:p>
          <a:p>
            <a:pPr>
              <a:buFont typeface="Arial" panose="020B0604020202020204" pitchFamily="34" charset="0"/>
              <a:buChar char="•"/>
            </a:pPr>
            <a:r>
              <a:rPr lang="en-GB" dirty="0"/>
              <a:t>Please return the original baseline questionnaire and CRF to </a:t>
            </a:r>
            <a:r>
              <a:rPr lang="en-GB" dirty="0" err="1"/>
              <a:t>Keele</a:t>
            </a:r>
            <a:r>
              <a:rPr lang="en-GB" dirty="0"/>
              <a:t> CTU in freepost envelopes provided. </a:t>
            </a:r>
          </a:p>
          <a:p>
            <a:pPr>
              <a:buFont typeface="Arial" panose="020B0604020202020204" pitchFamily="34" charset="0"/>
              <a:buChar char="•"/>
            </a:pPr>
            <a:r>
              <a:rPr lang="en-GB" dirty="0"/>
              <a:t>Tear the original CRF02 (Pages 1-3) and return to </a:t>
            </a:r>
            <a:r>
              <a:rPr lang="en-GB" dirty="0" err="1"/>
              <a:t>Keele</a:t>
            </a:r>
            <a:r>
              <a:rPr lang="en-GB" dirty="0"/>
              <a:t> CTU.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08890" y="89880"/>
            <a:ext cx="2407546" cy="1547727"/>
          </a:xfrm>
          <a:prstGeom prst="rect">
            <a:avLst/>
          </a:prstGeom>
        </p:spPr>
      </p:pic>
      <p:sp>
        <p:nvSpPr>
          <p:cNvPr id="5" name="Rectangle 4"/>
          <p:cNvSpPr/>
          <p:nvPr/>
        </p:nvSpPr>
        <p:spPr>
          <a:xfrm>
            <a:off x="4721888" y="1372339"/>
            <a:ext cx="2094548" cy="369332"/>
          </a:xfrm>
          <a:prstGeom prst="rect">
            <a:avLst/>
          </a:prstGeom>
        </p:spPr>
        <p:txBody>
          <a:bodyPr wrap="none">
            <a:spAutoFit/>
          </a:bodyPr>
          <a:lstStyle/>
          <a:p>
            <a:r>
              <a:rPr lang="en-GB" dirty="0">
                <a:solidFill>
                  <a:srgbClr val="0070C0"/>
                </a:solidFill>
              </a:rPr>
              <a:t>Baseline paperwork </a:t>
            </a:r>
          </a:p>
        </p:txBody>
      </p:sp>
    </p:spTree>
    <p:extLst>
      <p:ext uri="{BB962C8B-B14F-4D97-AF65-F5344CB8AC3E}">
        <p14:creationId xmlns:p14="http://schemas.microsoft.com/office/powerpoint/2010/main" val="24349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normAutofit/>
          </a:bodyPr>
          <a:lstStyle/>
          <a:p>
            <a:pPr algn="ctr"/>
            <a:r>
              <a:rPr lang="en-GB" sz="2200" dirty="0"/>
              <a:t> </a:t>
            </a:r>
            <a:br>
              <a:rPr lang="en-GB" dirty="0"/>
            </a:br>
            <a:endParaRPr lang="en-GB" dirty="0"/>
          </a:p>
        </p:txBody>
      </p:sp>
      <p:sp>
        <p:nvSpPr>
          <p:cNvPr id="3" name="Content Placeholder 2"/>
          <p:cNvSpPr>
            <a:spLocks noGrp="1"/>
          </p:cNvSpPr>
          <p:nvPr>
            <p:ph idx="1"/>
          </p:nvPr>
        </p:nvSpPr>
        <p:spPr>
          <a:xfrm>
            <a:off x="955964" y="1845734"/>
            <a:ext cx="10232967" cy="4097866"/>
          </a:xfrm>
        </p:spPr>
        <p:txBody>
          <a:bodyPr>
            <a:normAutofit fontScale="92500" lnSpcReduction="20000"/>
          </a:bodyPr>
          <a:lstStyle/>
          <a:p>
            <a:pPr>
              <a:buFont typeface="Arial" panose="020B0604020202020204" pitchFamily="34" charset="0"/>
              <a:buChar char="•"/>
            </a:pPr>
            <a:r>
              <a:rPr lang="en-GB" dirty="0"/>
              <a:t> Gout affects 2.5% adults in the UK.</a:t>
            </a:r>
            <a:r>
              <a:rPr lang="en-GB" dirty="0">
                <a:solidFill>
                  <a:srgbClr val="0070C0"/>
                </a:solidFill>
              </a:rPr>
              <a:t>₁</a:t>
            </a:r>
          </a:p>
          <a:p>
            <a:pPr marL="0" indent="0">
              <a:buNone/>
            </a:pPr>
            <a:endParaRPr lang="en-GB" dirty="0">
              <a:solidFill>
                <a:srgbClr val="0070C0"/>
              </a:solidFill>
            </a:endParaRPr>
          </a:p>
          <a:p>
            <a:pPr>
              <a:buFont typeface="Arial" panose="020B0604020202020204" pitchFamily="34" charset="0"/>
              <a:buChar char="•"/>
            </a:pPr>
            <a:r>
              <a:rPr lang="en-GB" dirty="0"/>
              <a:t> It results from sustained hyperuricemia, which causes intra- and </a:t>
            </a:r>
            <a:r>
              <a:rPr lang="en-GB" dirty="0" err="1"/>
              <a:t>peri</a:t>
            </a:r>
            <a:r>
              <a:rPr lang="en-GB" dirty="0"/>
              <a:t>-articular monosodium urate crystal deposition. When these crystals are released, they induce intense inflammation, which manifests as a flare of gout. </a:t>
            </a:r>
          </a:p>
          <a:p>
            <a:pPr marL="0" indent="0">
              <a:buNone/>
            </a:pPr>
            <a:endParaRPr lang="en-GB" dirty="0"/>
          </a:p>
          <a:p>
            <a:pPr>
              <a:buFont typeface="Arial" panose="020B0604020202020204" pitchFamily="34" charset="0"/>
              <a:buChar char="•"/>
            </a:pPr>
            <a:r>
              <a:rPr lang="en-GB" dirty="0"/>
              <a:t> Sufficient evidence that high serum urate is associated with gout, and with frequent gout flares.</a:t>
            </a:r>
            <a:r>
              <a:rPr lang="en-GB" dirty="0">
                <a:solidFill>
                  <a:srgbClr val="0070C0"/>
                </a:solidFill>
              </a:rPr>
              <a:t>₂</a:t>
            </a:r>
          </a:p>
          <a:p>
            <a:pPr marL="0" indent="0">
              <a:buNone/>
            </a:pPr>
            <a:endParaRPr lang="en-GB" dirty="0">
              <a:solidFill>
                <a:srgbClr val="0070C0"/>
              </a:solidFill>
            </a:endParaRPr>
          </a:p>
          <a:p>
            <a:pPr>
              <a:buFont typeface="Arial" panose="020B0604020202020204" pitchFamily="34" charset="0"/>
              <a:buChar char="•"/>
            </a:pPr>
            <a:r>
              <a:rPr lang="en-US" dirty="0"/>
              <a:t> In the UK, gout is managed predominantly in primary care by general practitioners (GPs), but less than half of patients receive urate-lowering therapy.</a:t>
            </a:r>
            <a:r>
              <a:rPr lang="en-US" dirty="0">
                <a:solidFill>
                  <a:srgbClr val="0070C0"/>
                </a:solidFill>
              </a:rPr>
              <a:t>₃ </a:t>
            </a:r>
          </a:p>
          <a:p>
            <a:pPr marL="0" indent="0">
              <a:buNone/>
            </a:pPr>
            <a:endParaRPr lang="en-US" dirty="0">
              <a:solidFill>
                <a:srgbClr val="0070C0"/>
              </a:solidFill>
            </a:endParaRPr>
          </a:p>
          <a:p>
            <a:pPr>
              <a:buFont typeface="Arial" panose="020B0604020202020204" pitchFamily="34" charset="0"/>
              <a:buChar char="•"/>
            </a:pPr>
            <a:r>
              <a:rPr lang="en-US" dirty="0"/>
              <a:t> The dose is usually fixed without titration to achieve a target serum urate concentration. </a:t>
            </a:r>
            <a:r>
              <a:rPr lang="en-US" dirty="0">
                <a:solidFill>
                  <a:srgbClr val="0070C0"/>
                </a:solidFill>
              </a:rPr>
              <a:t>₄</a:t>
            </a:r>
          </a:p>
          <a:p>
            <a:endParaRPr lang="en-US" dirty="0"/>
          </a:p>
          <a:p>
            <a:pPr marL="0" indent="0">
              <a:buNone/>
            </a:pPr>
            <a:endParaRPr lang="en-GB" dirty="0"/>
          </a:p>
          <a:p>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TextBox 4"/>
          <p:cNvSpPr txBox="1"/>
          <p:nvPr/>
        </p:nvSpPr>
        <p:spPr>
          <a:xfrm>
            <a:off x="5148724" y="1372339"/>
            <a:ext cx="2640302" cy="369332"/>
          </a:xfrm>
          <a:prstGeom prst="rect">
            <a:avLst/>
          </a:prstGeom>
          <a:noFill/>
        </p:spPr>
        <p:txBody>
          <a:bodyPr wrap="square" rtlCol="0">
            <a:spAutoFit/>
          </a:bodyPr>
          <a:lstStyle/>
          <a:p>
            <a:r>
              <a:rPr lang="en-GB" dirty="0">
                <a:solidFill>
                  <a:srgbClr val="0070C0"/>
                </a:solidFill>
              </a:rPr>
              <a:t>Background</a:t>
            </a:r>
            <a:r>
              <a:rPr lang="en-GB" dirty="0"/>
              <a:t> </a:t>
            </a:r>
          </a:p>
        </p:txBody>
      </p:sp>
    </p:spTree>
    <p:extLst>
      <p:ext uri="{BB962C8B-B14F-4D97-AF65-F5344CB8AC3E}">
        <p14:creationId xmlns:p14="http://schemas.microsoft.com/office/powerpoint/2010/main" val="1886119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38017" y="9278"/>
            <a:ext cx="2407546" cy="1547727"/>
          </a:xfrm>
          <a:prstGeom prst="rect">
            <a:avLst/>
          </a:prstGeom>
        </p:spPr>
      </p:pic>
      <p:sp>
        <p:nvSpPr>
          <p:cNvPr id="5" name="Rectangle 4"/>
          <p:cNvSpPr/>
          <p:nvPr/>
        </p:nvSpPr>
        <p:spPr>
          <a:xfrm>
            <a:off x="3508230" y="1372339"/>
            <a:ext cx="4467120" cy="369332"/>
          </a:xfrm>
          <a:prstGeom prst="rect">
            <a:avLst/>
          </a:prstGeom>
        </p:spPr>
        <p:txBody>
          <a:bodyPr wrap="none">
            <a:spAutoFit/>
          </a:bodyPr>
          <a:lstStyle/>
          <a:p>
            <a:r>
              <a:rPr lang="en-GB" dirty="0">
                <a:solidFill>
                  <a:srgbClr val="0070C0"/>
                </a:solidFill>
              </a:rPr>
              <a:t>Treat to Target ULT arm – for information only</a:t>
            </a:r>
          </a:p>
        </p:txBody>
      </p:sp>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85795" y="1846263"/>
            <a:ext cx="4480736" cy="4022725"/>
          </a:xfrm>
          <a:prstGeom prst="rect">
            <a:avLst/>
          </a:prstGeom>
          <a:noFill/>
        </p:spPr>
      </p:pic>
    </p:spTree>
    <p:extLst>
      <p:ext uri="{BB962C8B-B14F-4D97-AF65-F5344CB8AC3E}">
        <p14:creationId xmlns:p14="http://schemas.microsoft.com/office/powerpoint/2010/main" val="4181156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11443" y="1846263"/>
            <a:ext cx="3829440" cy="4022725"/>
          </a:xfrm>
          <a:prstGeom prst="rect">
            <a:avLst/>
          </a:prstGeom>
          <a:noFill/>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821144" y="9542"/>
            <a:ext cx="2407546" cy="1547727"/>
          </a:xfrm>
          <a:prstGeom prst="rect">
            <a:avLst/>
          </a:prstGeom>
        </p:spPr>
      </p:pic>
      <p:sp>
        <p:nvSpPr>
          <p:cNvPr id="6" name="Rectangle 5"/>
          <p:cNvSpPr/>
          <p:nvPr/>
        </p:nvSpPr>
        <p:spPr>
          <a:xfrm>
            <a:off x="2956353" y="1372603"/>
            <a:ext cx="6137129" cy="369332"/>
          </a:xfrm>
          <a:prstGeom prst="rect">
            <a:avLst/>
          </a:prstGeom>
        </p:spPr>
        <p:txBody>
          <a:bodyPr wrap="none">
            <a:spAutoFit/>
          </a:bodyPr>
          <a:lstStyle/>
          <a:p>
            <a:r>
              <a:rPr lang="en-GB" dirty="0">
                <a:solidFill>
                  <a:srgbClr val="0070C0"/>
                </a:solidFill>
              </a:rPr>
              <a:t>Treat to Target ULT arm – flare prophylaxis- for information only</a:t>
            </a:r>
          </a:p>
        </p:txBody>
      </p:sp>
    </p:spTree>
    <p:extLst>
      <p:ext uri="{BB962C8B-B14F-4D97-AF65-F5344CB8AC3E}">
        <p14:creationId xmlns:p14="http://schemas.microsoft.com/office/powerpoint/2010/main" val="4080704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The study team will record details of all patient scheduled visits at year 1 and year 2 and will contact the research nurse/researcher before this time to contact the patients to schedule these visits. Ask patient to return any unused medication packs and to bring along flare diaries not returned.</a:t>
            </a:r>
          </a:p>
          <a:p>
            <a:pPr>
              <a:buFont typeface="Arial" panose="020B0604020202020204" pitchFamily="34" charset="0"/>
              <a:buChar char="•"/>
            </a:pPr>
            <a:endParaRPr lang="en-GB" dirty="0"/>
          </a:p>
          <a:p>
            <a:pPr marL="0" indent="0">
              <a:buNone/>
            </a:pP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38017" y="9278"/>
            <a:ext cx="2407546" cy="1547727"/>
          </a:xfrm>
          <a:prstGeom prst="rect">
            <a:avLst/>
          </a:prstGeom>
        </p:spPr>
      </p:pic>
      <p:sp>
        <p:nvSpPr>
          <p:cNvPr id="6" name="Rectangle 5"/>
          <p:cNvSpPr/>
          <p:nvPr/>
        </p:nvSpPr>
        <p:spPr>
          <a:xfrm>
            <a:off x="3887379" y="1332038"/>
            <a:ext cx="3458832" cy="369332"/>
          </a:xfrm>
          <a:prstGeom prst="rect">
            <a:avLst/>
          </a:prstGeom>
        </p:spPr>
        <p:txBody>
          <a:bodyPr wrap="none">
            <a:spAutoFit/>
          </a:bodyPr>
          <a:lstStyle/>
          <a:p>
            <a:r>
              <a:rPr lang="en-GB" dirty="0">
                <a:solidFill>
                  <a:srgbClr val="0070C0"/>
                </a:solidFill>
              </a:rPr>
              <a:t>Research visits at year 1 and year 2</a:t>
            </a:r>
          </a:p>
        </p:txBody>
      </p:sp>
      <p:graphicFrame>
        <p:nvGraphicFramePr>
          <p:cNvPr id="8" name="Table 7"/>
          <p:cNvGraphicFramePr>
            <a:graphicFrameLocks noGrp="1"/>
          </p:cNvGraphicFramePr>
          <p:nvPr>
            <p:extLst>
              <p:ext uri="{D42A27DB-BD31-4B8C-83A1-F6EECF244321}">
                <p14:modId xmlns:p14="http://schemas.microsoft.com/office/powerpoint/2010/main" val="3085831669"/>
              </p:ext>
            </p:extLst>
          </p:nvPr>
        </p:nvGraphicFramePr>
        <p:xfrm>
          <a:off x="3221900" y="2879765"/>
          <a:ext cx="5039780" cy="2142151"/>
        </p:xfrm>
        <a:graphic>
          <a:graphicData uri="http://schemas.openxmlformats.org/drawingml/2006/table">
            <a:tbl>
              <a:tblPr firstRow="1" firstCol="1" lastRow="1" lastCol="1" bandRow="1" bandCol="1">
                <a:tableStyleId>{5C22544A-7EE6-4342-B048-85BDC9FD1C3A}</a:tableStyleId>
              </a:tblPr>
              <a:tblGrid>
                <a:gridCol w="3706134">
                  <a:extLst>
                    <a:ext uri="{9D8B030D-6E8A-4147-A177-3AD203B41FA5}">
                      <a16:colId xmlns:a16="http://schemas.microsoft.com/office/drawing/2014/main" val="94062969"/>
                    </a:ext>
                  </a:extLst>
                </a:gridCol>
                <a:gridCol w="666823">
                  <a:extLst>
                    <a:ext uri="{9D8B030D-6E8A-4147-A177-3AD203B41FA5}">
                      <a16:colId xmlns:a16="http://schemas.microsoft.com/office/drawing/2014/main" val="2814218135"/>
                    </a:ext>
                  </a:extLst>
                </a:gridCol>
                <a:gridCol w="666823">
                  <a:extLst>
                    <a:ext uri="{9D8B030D-6E8A-4147-A177-3AD203B41FA5}">
                      <a16:colId xmlns:a16="http://schemas.microsoft.com/office/drawing/2014/main" val="1588562366"/>
                    </a:ext>
                  </a:extLst>
                </a:gridCol>
              </a:tblGrid>
              <a:tr h="429132">
                <a:tc>
                  <a:txBody>
                    <a:bodyPr/>
                    <a:lstStyle/>
                    <a:p>
                      <a:pPr marL="640080" indent="-640080" algn="l">
                        <a:lnSpc>
                          <a:spcPct val="200000"/>
                        </a:lnSpc>
                        <a:spcAft>
                          <a:spcPts val="0"/>
                        </a:spcAft>
                        <a:tabLst>
                          <a:tab pos="640080" algn="l"/>
                          <a:tab pos="457200" algn="l"/>
                        </a:tabLst>
                      </a:pPr>
                      <a:r>
                        <a:rPr lang="en-GB" sz="700" dirty="0">
                          <a:effectLst/>
                        </a:rPr>
                        <a:t> </a:t>
                      </a:r>
                      <a:endParaRPr lang="en-GB" sz="700" b="1" i="1" dirty="0">
                        <a:effectLst/>
                        <a:latin typeface="Times New Roman" panose="02020603050405020304" pitchFamily="18" charset="0"/>
                        <a:cs typeface="Times New Roman" panose="02020603050405020304" pitchFamily="18" charset="0"/>
                      </a:endParaRPr>
                    </a:p>
                  </a:txBody>
                  <a:tcPr marL="49499" marR="49499" marT="0" marB="0" anchor="ctr"/>
                </a:tc>
                <a:tc>
                  <a:txBody>
                    <a:bodyPr/>
                    <a:lstStyle/>
                    <a:p>
                      <a:pPr marL="71755" marR="71755" algn="ctr">
                        <a:lnSpc>
                          <a:spcPct val="200000"/>
                        </a:lnSpc>
                        <a:spcBef>
                          <a:spcPts val="300"/>
                        </a:spcBef>
                        <a:spcAft>
                          <a:spcPts val="300"/>
                        </a:spcAft>
                      </a:pPr>
                      <a:r>
                        <a:rPr lang="en-GB" sz="600" dirty="0">
                          <a:effectLst/>
                        </a:rPr>
                        <a:t>Res. Yr. 1 </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vert="vert270"/>
                </a:tc>
                <a:tc>
                  <a:txBody>
                    <a:bodyPr/>
                    <a:lstStyle/>
                    <a:p>
                      <a:pPr marL="71755" marR="71755" algn="ctr">
                        <a:lnSpc>
                          <a:spcPct val="200000"/>
                        </a:lnSpc>
                        <a:spcBef>
                          <a:spcPts val="300"/>
                        </a:spcBef>
                        <a:spcAft>
                          <a:spcPts val="300"/>
                        </a:spcAft>
                      </a:pPr>
                      <a:r>
                        <a:rPr lang="en-GB" sz="600">
                          <a:effectLst/>
                        </a:rPr>
                        <a:t>Res. Yr. 2</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vert="vert270"/>
                </a:tc>
                <a:extLst>
                  <a:ext uri="{0D108BD9-81ED-4DB2-BD59-A6C34878D82A}">
                    <a16:rowId xmlns:a16="http://schemas.microsoft.com/office/drawing/2014/main" val="1124736751"/>
                  </a:ext>
                </a:extLst>
              </a:tr>
              <a:tr h="212875">
                <a:tc>
                  <a:txBody>
                    <a:bodyPr/>
                    <a:lstStyle/>
                    <a:p>
                      <a:pPr algn="l">
                        <a:lnSpc>
                          <a:spcPct val="200000"/>
                        </a:lnSpc>
                        <a:spcBef>
                          <a:spcPts val="300"/>
                        </a:spcBef>
                        <a:spcAft>
                          <a:spcPts val="300"/>
                        </a:spcAft>
                      </a:pPr>
                      <a:r>
                        <a:rPr lang="en-GB" sz="700">
                          <a:effectLst/>
                        </a:rPr>
                        <a:t>Week </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300"/>
                        </a:spcBef>
                        <a:spcAft>
                          <a:spcPts val="300"/>
                        </a:spcAft>
                      </a:pPr>
                      <a:r>
                        <a:rPr lang="en-GB" sz="700">
                          <a:effectLst/>
                        </a:rPr>
                        <a:t>52</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300"/>
                        </a:spcBef>
                        <a:spcAft>
                          <a:spcPts val="300"/>
                        </a:spcAft>
                      </a:pPr>
                      <a:r>
                        <a:rPr lang="en-GB" sz="700">
                          <a:effectLst/>
                        </a:rPr>
                        <a:t>104</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3130144075"/>
                  </a:ext>
                </a:extLst>
              </a:tr>
              <a:tr h="212875">
                <a:tc>
                  <a:txBody>
                    <a:bodyPr/>
                    <a:lstStyle/>
                    <a:p>
                      <a:pPr algn="l">
                        <a:lnSpc>
                          <a:spcPct val="200000"/>
                        </a:lnSpc>
                        <a:spcBef>
                          <a:spcPts val="720"/>
                        </a:spcBef>
                        <a:spcAft>
                          <a:spcPts val="300"/>
                        </a:spcAft>
                      </a:pPr>
                      <a:r>
                        <a:rPr lang="en-GB" sz="700" dirty="0">
                          <a:effectLst/>
                        </a:rPr>
                        <a:t>Research questionnaires</a:t>
                      </a:r>
                      <a:r>
                        <a:rPr lang="en-GB" sz="700" baseline="30000" dirty="0">
                          <a:effectLst/>
                        </a:rPr>
                        <a:t>1</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2905555847"/>
                  </a:ext>
                </a:extLst>
              </a:tr>
              <a:tr h="212875">
                <a:tc>
                  <a:txBody>
                    <a:bodyPr/>
                    <a:lstStyle/>
                    <a:p>
                      <a:pPr algn="l">
                        <a:lnSpc>
                          <a:spcPct val="200000"/>
                        </a:lnSpc>
                        <a:spcBef>
                          <a:spcPts val="720"/>
                        </a:spcBef>
                        <a:spcAft>
                          <a:spcPts val="300"/>
                        </a:spcAft>
                      </a:pPr>
                      <a:r>
                        <a:rPr lang="en-GB" sz="700">
                          <a:effectLst/>
                        </a:rPr>
                        <a:t>BMI, BP, tophus count/size</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3061234161"/>
                  </a:ext>
                </a:extLst>
              </a:tr>
              <a:tr h="215932">
                <a:tc>
                  <a:txBody>
                    <a:bodyPr/>
                    <a:lstStyle/>
                    <a:p>
                      <a:pPr algn="l">
                        <a:lnSpc>
                          <a:spcPct val="200000"/>
                        </a:lnSpc>
                        <a:spcBef>
                          <a:spcPts val="720"/>
                        </a:spcBef>
                        <a:spcAft>
                          <a:spcPts val="300"/>
                        </a:spcAft>
                      </a:pPr>
                      <a:r>
                        <a:rPr lang="en-GB" sz="700">
                          <a:effectLst/>
                        </a:rPr>
                        <a:t>Blood collection</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r>
                        <a:rPr lang="en-GB" sz="700" baseline="30000">
                          <a:effectLst/>
                        </a:rPr>
                        <a:t>2,3</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dirty="0">
                          <a:effectLst/>
                        </a:rPr>
                        <a:t>X</a:t>
                      </a:r>
                      <a:r>
                        <a:rPr lang="en-GB" sz="700" baseline="30000" dirty="0">
                          <a:effectLst/>
                        </a:rPr>
                        <a:t>2,3</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2960984494"/>
                  </a:ext>
                </a:extLst>
              </a:tr>
              <a:tr h="219837">
                <a:tc>
                  <a:txBody>
                    <a:bodyPr/>
                    <a:lstStyle/>
                    <a:p>
                      <a:pPr algn="l">
                        <a:lnSpc>
                          <a:spcPct val="200000"/>
                        </a:lnSpc>
                        <a:spcBef>
                          <a:spcPts val="720"/>
                        </a:spcBef>
                        <a:spcAft>
                          <a:spcPts val="300"/>
                        </a:spcAft>
                      </a:pPr>
                      <a:r>
                        <a:rPr lang="en-GB" sz="700">
                          <a:effectLst/>
                        </a:rPr>
                        <a:t>Urine collection</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r>
                        <a:rPr lang="en-GB" sz="700" baseline="30000">
                          <a:effectLst/>
                        </a:rPr>
                        <a:t>5</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r>
                        <a:rPr lang="en-GB" sz="700" baseline="30000">
                          <a:effectLst/>
                        </a:rPr>
                        <a:t>5</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158181008"/>
                  </a:ext>
                </a:extLst>
              </a:tr>
              <a:tr h="212875">
                <a:tc>
                  <a:txBody>
                    <a:bodyPr/>
                    <a:lstStyle/>
                    <a:p>
                      <a:pPr algn="l">
                        <a:lnSpc>
                          <a:spcPct val="200000"/>
                        </a:lnSpc>
                        <a:spcBef>
                          <a:spcPts val="720"/>
                        </a:spcBef>
                        <a:spcAft>
                          <a:spcPts val="300"/>
                        </a:spcAft>
                      </a:pPr>
                      <a:r>
                        <a:rPr lang="fr-FR" sz="700" dirty="0">
                          <a:effectLst/>
                        </a:rPr>
                        <a:t>Start T2T-ULT/dose change</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dirty="0">
                          <a:effectLst/>
                        </a:rPr>
                        <a:t> </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2685157296"/>
                  </a:ext>
                </a:extLst>
              </a:tr>
              <a:tr h="212875">
                <a:tc>
                  <a:txBody>
                    <a:bodyPr/>
                    <a:lstStyle/>
                    <a:p>
                      <a:pPr algn="l">
                        <a:lnSpc>
                          <a:spcPct val="200000"/>
                        </a:lnSpc>
                        <a:spcBef>
                          <a:spcPts val="720"/>
                        </a:spcBef>
                        <a:spcAft>
                          <a:spcPts val="300"/>
                        </a:spcAft>
                      </a:pPr>
                      <a:r>
                        <a:rPr lang="en-GB" sz="700" dirty="0">
                          <a:effectLst/>
                        </a:rPr>
                        <a:t>Unused medication return </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tc>
                <a:extLst>
                  <a:ext uri="{0D108BD9-81ED-4DB2-BD59-A6C34878D82A}">
                    <a16:rowId xmlns:a16="http://schemas.microsoft.com/office/drawing/2014/main" val="1786877521"/>
                  </a:ext>
                </a:extLst>
              </a:tr>
              <a:tr h="212875">
                <a:tc>
                  <a:txBody>
                    <a:bodyPr/>
                    <a:lstStyle/>
                    <a:p>
                      <a:pPr algn="l">
                        <a:spcBef>
                          <a:spcPts val="720"/>
                        </a:spcBef>
                        <a:spcAft>
                          <a:spcPts val="300"/>
                        </a:spcAft>
                      </a:pPr>
                      <a:r>
                        <a:rPr lang="en-GB" sz="700">
                          <a:effectLst/>
                        </a:rPr>
                        <a:t>Flare &amp; healthcare use diary collect</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a:effectLst/>
                        </a:rPr>
                        <a:t>X</a:t>
                      </a:r>
                      <a:endParaRPr lang="en-GB" sz="900">
                        <a:effectLst/>
                        <a:latin typeface="Times New Roman" panose="02020603050405020304" pitchFamily="18" charset="0"/>
                        <a:ea typeface="Times New Roman" panose="02020603050405020304" pitchFamily="18" charset="0"/>
                        <a:cs typeface="Arial Unicode MS"/>
                      </a:endParaRPr>
                    </a:p>
                  </a:txBody>
                  <a:tcPr marL="49499" marR="49499" marT="0" marB="0" anchor="ctr"/>
                </a:tc>
                <a:tc>
                  <a:txBody>
                    <a:bodyPr/>
                    <a:lstStyle/>
                    <a:p>
                      <a:pPr algn="ctr">
                        <a:lnSpc>
                          <a:spcPct val="200000"/>
                        </a:lnSpc>
                        <a:spcBef>
                          <a:spcPts val="720"/>
                        </a:spcBef>
                        <a:spcAft>
                          <a:spcPts val="300"/>
                        </a:spcAft>
                      </a:pPr>
                      <a:r>
                        <a:rPr lang="en-GB" sz="700" dirty="0">
                          <a:effectLst/>
                        </a:rPr>
                        <a:t>X</a:t>
                      </a:r>
                      <a:endParaRPr lang="en-GB" sz="900" dirty="0">
                        <a:effectLst/>
                        <a:latin typeface="Times New Roman" panose="02020603050405020304" pitchFamily="18" charset="0"/>
                        <a:ea typeface="Times New Roman" panose="02020603050405020304" pitchFamily="18" charset="0"/>
                        <a:cs typeface="Arial Unicode MS"/>
                      </a:endParaRPr>
                    </a:p>
                  </a:txBody>
                  <a:tcPr marL="49499" marR="49499" marT="0" marB="0" anchor="ctr"/>
                </a:tc>
                <a:extLst>
                  <a:ext uri="{0D108BD9-81ED-4DB2-BD59-A6C34878D82A}">
                    <a16:rowId xmlns:a16="http://schemas.microsoft.com/office/drawing/2014/main" val="1290491069"/>
                  </a:ext>
                </a:extLst>
              </a:tr>
            </a:tbl>
          </a:graphicData>
        </a:graphic>
      </p:graphicFrame>
    </p:spTree>
    <p:extLst>
      <p:ext uri="{BB962C8B-B14F-4D97-AF65-F5344CB8AC3E}">
        <p14:creationId xmlns:p14="http://schemas.microsoft.com/office/powerpoint/2010/main" val="2035617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Same procedures as baseline. </a:t>
            </a:r>
          </a:p>
          <a:p>
            <a:pPr>
              <a:buFont typeface="Arial" panose="020B0604020202020204" pitchFamily="34" charset="0"/>
              <a:buChar char="•"/>
            </a:pPr>
            <a:r>
              <a:rPr lang="en-GB" dirty="0"/>
              <a:t>Addition of pill count. </a:t>
            </a:r>
          </a:p>
          <a:p>
            <a:pPr>
              <a:buFont typeface="Arial" panose="020B0604020202020204" pitchFamily="34" charset="0"/>
              <a:buChar char="•"/>
            </a:pPr>
            <a:r>
              <a:rPr lang="en-GB" dirty="0"/>
              <a:t>Any flares in last 12 months – that were not recorded in the diary or reported to the CTU by text or phone. </a:t>
            </a:r>
          </a:p>
          <a:p>
            <a:pPr>
              <a:buFont typeface="Arial" panose="020B0604020202020204" pitchFamily="34" charset="0"/>
              <a:buChar char="•"/>
            </a:pPr>
            <a:r>
              <a:rPr lang="en-GB" dirty="0"/>
              <a:t>Blood collected for Serum urate. </a:t>
            </a:r>
          </a:p>
          <a:p>
            <a:pPr>
              <a:buFont typeface="Arial" panose="020B0604020202020204" pitchFamily="34" charset="0"/>
              <a:buChar char="•"/>
            </a:pPr>
            <a:r>
              <a:rPr lang="en-GB" dirty="0"/>
              <a:t>Urine collection.</a:t>
            </a:r>
          </a:p>
          <a:p>
            <a:pPr>
              <a:buFont typeface="Arial" panose="020B0604020202020204" pitchFamily="34" charset="0"/>
              <a:buChar char="•"/>
            </a:pPr>
            <a:r>
              <a:rPr lang="en-GB" dirty="0"/>
              <a:t>Collect any un-returned flare diaries. </a:t>
            </a:r>
          </a:p>
          <a:p>
            <a:pPr marL="0" indent="0">
              <a:buNone/>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Rectangle 3"/>
          <p:cNvSpPr/>
          <p:nvPr/>
        </p:nvSpPr>
        <p:spPr>
          <a:xfrm>
            <a:off x="3887379" y="1332038"/>
            <a:ext cx="3458832" cy="369332"/>
          </a:xfrm>
          <a:prstGeom prst="rect">
            <a:avLst/>
          </a:prstGeom>
        </p:spPr>
        <p:txBody>
          <a:bodyPr wrap="none">
            <a:spAutoFit/>
          </a:bodyPr>
          <a:lstStyle/>
          <a:p>
            <a:r>
              <a:rPr lang="en-GB" dirty="0">
                <a:solidFill>
                  <a:srgbClr val="0070C0"/>
                </a:solidFill>
              </a:rPr>
              <a:t>Research visits at year 1 and year 2</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588624" y="145331"/>
            <a:ext cx="2124181" cy="1276146"/>
          </a:xfrm>
          <a:prstGeom prst="rect">
            <a:avLst/>
          </a:prstGeom>
        </p:spPr>
      </p:pic>
    </p:spTree>
    <p:extLst>
      <p:ext uri="{BB962C8B-B14F-4D97-AF65-F5344CB8AC3E}">
        <p14:creationId xmlns:p14="http://schemas.microsoft.com/office/powerpoint/2010/main" val="1346584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Participant may refuse to complete particular data collection point or to attend a particular research visit – classed as a refusal at that specific time point but will still be in the study.</a:t>
            </a:r>
          </a:p>
          <a:p>
            <a:pPr>
              <a:buFont typeface="Arial" panose="020B0604020202020204" pitchFamily="34" charset="0"/>
              <a:buChar char="•"/>
            </a:pPr>
            <a:r>
              <a:rPr lang="en-GB" dirty="0"/>
              <a:t> Participant wishes to withdraw completely from the study no further contact made with patient – advise TM who will contact the patient to confirm withdrawal from the study.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88624" y="145331"/>
            <a:ext cx="2124181" cy="1276146"/>
          </a:xfrm>
          <a:prstGeom prst="rect">
            <a:avLst/>
          </a:prstGeom>
        </p:spPr>
      </p:pic>
      <p:sp>
        <p:nvSpPr>
          <p:cNvPr id="5" name="Rectangle 4"/>
          <p:cNvSpPr/>
          <p:nvPr/>
        </p:nvSpPr>
        <p:spPr>
          <a:xfrm>
            <a:off x="4012738" y="1264273"/>
            <a:ext cx="3576428" cy="369332"/>
          </a:xfrm>
          <a:prstGeom prst="rect">
            <a:avLst/>
          </a:prstGeom>
        </p:spPr>
        <p:txBody>
          <a:bodyPr wrap="none">
            <a:spAutoFit/>
          </a:bodyPr>
          <a:lstStyle/>
          <a:p>
            <a:r>
              <a:rPr lang="en-GB" dirty="0">
                <a:solidFill>
                  <a:srgbClr val="0070C0"/>
                </a:solidFill>
              </a:rPr>
              <a:t>Participant withdrawals and refusals</a:t>
            </a:r>
          </a:p>
        </p:txBody>
      </p:sp>
    </p:spTree>
    <p:extLst>
      <p:ext uri="{BB962C8B-B14F-4D97-AF65-F5344CB8AC3E}">
        <p14:creationId xmlns:p14="http://schemas.microsoft.com/office/powerpoint/2010/main" val="2658669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GB" dirty="0"/>
              <a:t>A SAE is any adverse event occurring following study mandated procedures, after receipt of the treatment or intervention that results in any of the following outcomes:</a:t>
            </a:r>
          </a:p>
          <a:p>
            <a:r>
              <a:rPr lang="en-GB" dirty="0"/>
              <a:t> </a:t>
            </a:r>
          </a:p>
          <a:p>
            <a:r>
              <a:rPr lang="en-GB" dirty="0"/>
              <a:t>1. Death</a:t>
            </a:r>
          </a:p>
          <a:p>
            <a:r>
              <a:rPr lang="en-GB" dirty="0"/>
              <a:t> </a:t>
            </a:r>
          </a:p>
          <a:p>
            <a:r>
              <a:rPr lang="en-GB" dirty="0"/>
              <a:t>2. A life-threatening adverse event</a:t>
            </a:r>
          </a:p>
          <a:p>
            <a:r>
              <a:rPr lang="en-GB" dirty="0"/>
              <a:t> </a:t>
            </a:r>
          </a:p>
          <a:p>
            <a:r>
              <a:rPr lang="en-GB" dirty="0"/>
              <a:t>3. Inpatient hospitalization or prolongation of existing hospitalization</a:t>
            </a:r>
          </a:p>
          <a:p>
            <a:r>
              <a:rPr lang="en-GB" dirty="0"/>
              <a:t> </a:t>
            </a:r>
          </a:p>
          <a:p>
            <a:r>
              <a:rPr lang="en-GB" dirty="0"/>
              <a:t>4. A disability / incapacity</a:t>
            </a:r>
          </a:p>
          <a:p>
            <a:r>
              <a:rPr lang="en-GB" dirty="0"/>
              <a:t> </a:t>
            </a:r>
          </a:p>
          <a:p>
            <a:r>
              <a:rPr lang="en-GB" dirty="0"/>
              <a:t>5. A congenital anomaly in the offspring of a participant</a:t>
            </a:r>
          </a:p>
          <a:p>
            <a:r>
              <a:rPr lang="en-GB" b="1" i="1" dirty="0"/>
              <a:t>If the participant informs of any of the above during the visit, please notify the study team immediately who will initiate the necessary paperwork. </a:t>
            </a:r>
          </a:p>
          <a:p>
            <a:endParaRPr lang="en-GB" b="1" i="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88624" y="145331"/>
            <a:ext cx="2124181" cy="1276146"/>
          </a:xfrm>
          <a:prstGeom prst="rect">
            <a:avLst/>
          </a:prstGeom>
        </p:spPr>
      </p:pic>
      <p:sp>
        <p:nvSpPr>
          <p:cNvPr id="5" name="Rectangle 4"/>
          <p:cNvSpPr/>
          <p:nvPr/>
        </p:nvSpPr>
        <p:spPr>
          <a:xfrm>
            <a:off x="4952076" y="1236811"/>
            <a:ext cx="1689758" cy="369332"/>
          </a:xfrm>
          <a:prstGeom prst="rect">
            <a:avLst/>
          </a:prstGeom>
        </p:spPr>
        <p:txBody>
          <a:bodyPr wrap="none">
            <a:spAutoFit/>
          </a:bodyPr>
          <a:lstStyle/>
          <a:p>
            <a:r>
              <a:rPr lang="en-GB" dirty="0">
                <a:solidFill>
                  <a:srgbClr val="0070C0"/>
                </a:solidFill>
              </a:rPr>
              <a:t>Safety reporting</a:t>
            </a:r>
          </a:p>
        </p:txBody>
      </p:sp>
    </p:spTree>
    <p:extLst>
      <p:ext uri="{BB962C8B-B14F-4D97-AF65-F5344CB8AC3E}">
        <p14:creationId xmlns:p14="http://schemas.microsoft.com/office/powerpoint/2010/main" val="533785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GB" dirty="0"/>
              <a:t> All paperwork is scanned in to a database called </a:t>
            </a:r>
            <a:r>
              <a:rPr lang="en-GB" dirty="0" err="1"/>
              <a:t>TeleForm</a:t>
            </a:r>
            <a:r>
              <a:rPr lang="en-GB" dirty="0"/>
              <a:t>. </a:t>
            </a:r>
          </a:p>
          <a:p>
            <a:pPr>
              <a:buFont typeface="Arial" panose="020B0604020202020204" pitchFamily="34" charset="0"/>
              <a:buChar char="•"/>
            </a:pPr>
            <a:r>
              <a:rPr lang="en-US" b="1" dirty="0" err="1"/>
              <a:t>TeleForm</a:t>
            </a:r>
            <a:r>
              <a:rPr lang="en-US" dirty="0"/>
              <a:t> is a highly intelligent data capture system designed to reduce data entry and manual processes associated with paper based forms projects.</a:t>
            </a:r>
          </a:p>
          <a:p>
            <a:pPr>
              <a:buFont typeface="Arial" panose="020B0604020202020204" pitchFamily="34" charset="0"/>
              <a:buChar char="•"/>
            </a:pPr>
            <a:r>
              <a:rPr lang="en-US" dirty="0"/>
              <a:t>Owing to this, all data must completed as neatly and accurately as possible and only completed in the spaces that are provided on the forms and questionnaires. – Participants must also be advised of this when completing questionnaires. </a:t>
            </a:r>
          </a:p>
          <a:p>
            <a:pPr>
              <a:buFont typeface="Arial" panose="020B0604020202020204" pitchFamily="34" charset="0"/>
              <a:buChar char="•"/>
            </a:pPr>
            <a:r>
              <a:rPr lang="en-US" dirty="0"/>
              <a:t>All dates should be recorded in the boxes provided in the format DD/MMM/YYYY (</a:t>
            </a:r>
            <a:r>
              <a:rPr lang="en-US" dirty="0" err="1"/>
              <a:t>e.g</a:t>
            </a:r>
            <a:r>
              <a:rPr lang="en-US" dirty="0"/>
              <a:t> 10 Jun 2019)</a:t>
            </a:r>
          </a:p>
          <a:p>
            <a:pPr>
              <a:buFont typeface="Arial" panose="020B0604020202020204" pitchFamily="34" charset="0"/>
              <a:buChar char="•"/>
            </a:pPr>
            <a:r>
              <a:rPr lang="en-US" dirty="0"/>
              <a:t>All boxes should be completed by marking an X in the relevant box and using black ink and capital letters where possible. Original copies of documentation should be sent back to </a:t>
            </a:r>
            <a:r>
              <a:rPr lang="en-US" dirty="0" err="1"/>
              <a:t>Keele</a:t>
            </a:r>
            <a:r>
              <a:rPr lang="en-US" dirty="0"/>
              <a:t> CTU. </a:t>
            </a:r>
          </a:p>
          <a:p>
            <a:pPr>
              <a:buFont typeface="Arial" panose="020B0604020202020204" pitchFamily="34" charset="0"/>
              <a:buChar char="•"/>
            </a:pPr>
            <a:r>
              <a:rPr lang="en-US" dirty="0"/>
              <a:t>Where any mistakes are made, please cross out the incorrect information, initial and date the error and update with correct information as close to boxes as possible. The verifier using </a:t>
            </a:r>
            <a:r>
              <a:rPr lang="en-US" dirty="0" err="1"/>
              <a:t>teleform</a:t>
            </a:r>
            <a:r>
              <a:rPr lang="en-US" dirty="0"/>
              <a:t> will be able to manually update corrected information. </a:t>
            </a: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55373" y="153643"/>
            <a:ext cx="2124181" cy="1276146"/>
          </a:xfrm>
          <a:prstGeom prst="rect">
            <a:avLst/>
          </a:prstGeom>
        </p:spPr>
      </p:pic>
      <p:sp>
        <p:nvSpPr>
          <p:cNvPr id="5" name="Rectangle 4"/>
          <p:cNvSpPr/>
          <p:nvPr/>
        </p:nvSpPr>
        <p:spPr>
          <a:xfrm>
            <a:off x="4433965" y="1268429"/>
            <a:ext cx="2366995" cy="369332"/>
          </a:xfrm>
          <a:prstGeom prst="rect">
            <a:avLst/>
          </a:prstGeom>
        </p:spPr>
        <p:txBody>
          <a:bodyPr wrap="none">
            <a:spAutoFit/>
          </a:bodyPr>
          <a:lstStyle/>
          <a:p>
            <a:r>
              <a:rPr lang="en-GB" dirty="0">
                <a:solidFill>
                  <a:srgbClr val="0070C0"/>
                </a:solidFill>
              </a:rPr>
              <a:t>Paperwork completion </a:t>
            </a:r>
          </a:p>
        </p:txBody>
      </p:sp>
    </p:spTree>
    <p:extLst>
      <p:ext uri="{BB962C8B-B14F-4D97-AF65-F5344CB8AC3E}">
        <p14:creationId xmlns:p14="http://schemas.microsoft.com/office/powerpoint/2010/main" val="105191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Emily Hughes – Trial Manager, Tel:01782 732950 email: e</a:t>
            </a:r>
            <a:r>
              <a:rPr lang="en-GB" dirty="0">
                <a:hlinkClick r:id="rId3"/>
              </a:rPr>
              <a:t>.hughes@keele.ac.uk</a:t>
            </a:r>
            <a:endParaRPr lang="en-GB" dirty="0"/>
          </a:p>
          <a:p>
            <a:pPr>
              <a:buFont typeface="Arial" panose="020B0604020202020204" pitchFamily="34" charset="0"/>
              <a:buChar char="•"/>
            </a:pPr>
            <a:r>
              <a:rPr lang="en-GB" dirty="0"/>
              <a:t>Stephanie Butler-Walley- Trial Manager, Tel: 01782 732950  email: s.butler1@keele.ac.uk</a:t>
            </a:r>
          </a:p>
          <a:p>
            <a:pPr>
              <a:buFont typeface="Arial" panose="020B0604020202020204" pitchFamily="34" charset="0"/>
              <a:buChar char="•"/>
            </a:pPr>
            <a:r>
              <a:rPr lang="en-GB" dirty="0"/>
              <a:t>NHS.net email address: </a:t>
            </a:r>
            <a:r>
              <a:rPr lang="en-GB" dirty="0">
                <a:hlinkClick r:id="rId4"/>
              </a:rPr>
              <a:t>sch-tr.t2tgout@nhs.net</a:t>
            </a:r>
            <a:endParaRPr lang="en-GB" dirty="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4555373" y="153643"/>
            <a:ext cx="2124181" cy="1276146"/>
          </a:xfrm>
          <a:prstGeom prst="rect">
            <a:avLst/>
          </a:prstGeom>
        </p:spPr>
      </p:pic>
      <p:sp>
        <p:nvSpPr>
          <p:cNvPr id="5" name="Rectangle 4"/>
          <p:cNvSpPr/>
          <p:nvPr/>
        </p:nvSpPr>
        <p:spPr>
          <a:xfrm>
            <a:off x="4801855" y="1268429"/>
            <a:ext cx="1631216" cy="369332"/>
          </a:xfrm>
          <a:prstGeom prst="rect">
            <a:avLst/>
          </a:prstGeom>
        </p:spPr>
        <p:txBody>
          <a:bodyPr wrap="none">
            <a:spAutoFit/>
          </a:bodyPr>
          <a:lstStyle/>
          <a:p>
            <a:r>
              <a:rPr lang="en-GB" dirty="0">
                <a:solidFill>
                  <a:srgbClr val="0070C0"/>
                </a:solidFill>
              </a:rPr>
              <a:t>Contact details</a:t>
            </a:r>
          </a:p>
        </p:txBody>
      </p:sp>
    </p:spTree>
    <p:extLst>
      <p:ext uri="{BB962C8B-B14F-4D97-AF65-F5344CB8AC3E}">
        <p14:creationId xmlns:p14="http://schemas.microsoft.com/office/powerpoint/2010/main" val="2400471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GB" sz="4800" dirty="0"/>
              <a:t>Thank you for listening.</a:t>
            </a:r>
          </a:p>
          <a:p>
            <a:pPr algn="ctr"/>
            <a:r>
              <a:rPr lang="en-GB" sz="4800" dirty="0"/>
              <a:t> Any questions?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55373" y="153643"/>
            <a:ext cx="2124181" cy="1276146"/>
          </a:xfrm>
          <a:prstGeom prst="rect">
            <a:avLst/>
          </a:prstGeom>
        </p:spPr>
      </p:pic>
    </p:spTree>
    <p:extLst>
      <p:ext uri="{BB962C8B-B14F-4D97-AF65-F5344CB8AC3E}">
        <p14:creationId xmlns:p14="http://schemas.microsoft.com/office/powerpoint/2010/main" val="344736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42900" lvl="1" indent="-342900">
              <a:spcBef>
                <a:spcPts val="1200"/>
              </a:spcBef>
              <a:spcAft>
                <a:spcPts val="200"/>
              </a:spcAft>
              <a:buSzPct val="100000"/>
              <a:buFont typeface="Arial" panose="020B0604020202020204" pitchFamily="34" charset="0"/>
              <a:buChar char="•"/>
            </a:pPr>
            <a:r>
              <a:rPr lang="en-GB" sz="1900" dirty="0"/>
              <a:t>Nottingham RCT: </a:t>
            </a:r>
            <a:r>
              <a:rPr lang="en-GB" sz="1900" dirty="0">
                <a:hlinkClick r:id="rId3"/>
              </a:rPr>
              <a:t>https://www.thelancet.com/journals/lancet/article/PIIS0140-6736(18)32158-5/fulltext</a:t>
            </a:r>
            <a:endParaRPr lang="en-GB" sz="1900" dirty="0"/>
          </a:p>
          <a:p>
            <a:pPr marL="0" lvl="1" indent="0">
              <a:spcBef>
                <a:spcPts val="1200"/>
              </a:spcBef>
              <a:spcAft>
                <a:spcPts val="200"/>
              </a:spcAft>
              <a:buSzPct val="100000"/>
              <a:buNone/>
            </a:pPr>
            <a:endParaRPr lang="en-GB" sz="1900" dirty="0"/>
          </a:p>
          <a:p>
            <a:pPr marL="342900" lvl="1" indent="-342900">
              <a:spcBef>
                <a:spcPts val="1200"/>
              </a:spcBef>
              <a:spcAft>
                <a:spcPts val="200"/>
              </a:spcAft>
              <a:buSzPct val="100000"/>
              <a:buFont typeface="Arial" panose="020B0604020202020204" pitchFamily="34" charset="0"/>
              <a:buChar char="•"/>
            </a:pPr>
            <a:r>
              <a:rPr lang="en-GB" sz="1900" dirty="0"/>
              <a:t>Whether such care is generalizable and could be equally well delivered by non-research practice-based nurses, or other health professionals, is unknown. </a:t>
            </a:r>
          </a:p>
          <a:p>
            <a:pPr marL="0" lvl="1" indent="0">
              <a:spcBef>
                <a:spcPts val="1200"/>
              </a:spcBef>
              <a:spcAft>
                <a:spcPts val="200"/>
              </a:spcAft>
              <a:buSzPct val="100000"/>
              <a:buNone/>
            </a:pPr>
            <a:endParaRPr lang="en-GB" sz="1900" dirty="0"/>
          </a:p>
          <a:p>
            <a:pPr marL="342900" lvl="1" indent="-342900">
              <a:spcBef>
                <a:spcPts val="1200"/>
              </a:spcBef>
              <a:spcAft>
                <a:spcPts val="200"/>
              </a:spcAft>
              <a:buSzPct val="100000"/>
              <a:buFont typeface="Arial" panose="020B0604020202020204" pitchFamily="34" charset="0"/>
              <a:buChar char="•"/>
            </a:pPr>
            <a:r>
              <a:rPr lang="en-GB" sz="1900" dirty="0"/>
              <a:t>Remains unknown if an allopurinol based treat-to-target ULT regime that includes flare prophylaxis, reduces the number of gout flares from treatment initiation.</a:t>
            </a:r>
          </a:p>
          <a:p>
            <a:pPr marL="0" lvl="1" indent="0">
              <a:spcBef>
                <a:spcPts val="1200"/>
              </a:spcBef>
              <a:spcAft>
                <a:spcPts val="200"/>
              </a:spcAft>
              <a:buSzPct val="100000"/>
              <a:buNone/>
            </a:pPr>
            <a:endParaRPr lang="en-GB" sz="1900" dirty="0"/>
          </a:p>
          <a:p>
            <a:pPr marL="342900" lvl="1" indent="-342900">
              <a:spcBef>
                <a:spcPts val="1200"/>
              </a:spcBef>
              <a:spcAft>
                <a:spcPts val="200"/>
              </a:spcAft>
              <a:buSzPct val="100000"/>
              <a:buFont typeface="Arial" panose="020B0604020202020204" pitchFamily="34" charset="0"/>
              <a:buChar char="•"/>
            </a:pPr>
            <a:r>
              <a:rPr lang="en-GB" sz="1900" dirty="0"/>
              <a:t>This lack of clarity has resulted in sub-optimal gout management and culminated in discordant recommendations from primary care and rheumatology gout treatment guidelines</a:t>
            </a:r>
          </a:p>
          <a:p>
            <a:endParaRPr lang="en-GB" dirty="0"/>
          </a:p>
          <a:p>
            <a:endParaRPr lang="en-GB" dirty="0"/>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TextBox 4"/>
          <p:cNvSpPr txBox="1"/>
          <p:nvPr/>
        </p:nvSpPr>
        <p:spPr>
          <a:xfrm>
            <a:off x="5098847" y="1372339"/>
            <a:ext cx="2640302" cy="369332"/>
          </a:xfrm>
          <a:prstGeom prst="rect">
            <a:avLst/>
          </a:prstGeom>
          <a:noFill/>
        </p:spPr>
        <p:txBody>
          <a:bodyPr wrap="square" rtlCol="0">
            <a:spAutoFit/>
          </a:bodyPr>
          <a:lstStyle/>
          <a:p>
            <a:r>
              <a:rPr lang="en-GB" dirty="0">
                <a:solidFill>
                  <a:srgbClr val="0070C0"/>
                </a:solidFill>
              </a:rPr>
              <a:t>Background</a:t>
            </a:r>
            <a:r>
              <a:rPr lang="en-GB" dirty="0"/>
              <a:t> </a:t>
            </a:r>
          </a:p>
        </p:txBody>
      </p:sp>
    </p:spTree>
    <p:extLst>
      <p:ext uri="{BB962C8B-B14F-4D97-AF65-F5344CB8AC3E}">
        <p14:creationId xmlns:p14="http://schemas.microsoft.com/office/powerpoint/2010/main" val="203682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normAutofit/>
          </a:bodyPr>
          <a:lstStyle/>
          <a:p>
            <a:pPr algn="ctr"/>
            <a:br>
              <a:rPr lang="en-GB" dirty="0"/>
            </a:b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 The proposed study builds on our experience of delivering a nurse-led package of care for gout that included treat-to-target ULT in a single centre trial, to a multicentre primary care based study, with inclusion of flare prophylaxis, and flares in the first two years.</a:t>
            </a:r>
          </a:p>
          <a:p>
            <a:pPr>
              <a:buFont typeface="Arial" panose="020B0604020202020204" pitchFamily="34" charset="0"/>
              <a:buChar char="•"/>
            </a:pPr>
            <a:r>
              <a:rPr lang="en-GB" dirty="0"/>
              <a:t> To determine the clinical and cost-effectiveness of allopurinol based treat-to-target ULT in people with recurrent gout flares compared to usual GP care. </a:t>
            </a:r>
          </a:p>
          <a:p>
            <a:pPr>
              <a:buFont typeface="Arial" panose="020B0604020202020204" pitchFamily="34" charset="0"/>
              <a:buChar char="•"/>
            </a:pPr>
            <a:r>
              <a:rPr lang="en-GB" dirty="0"/>
              <a:t> randomised controlled trial and internal pilot study.</a:t>
            </a:r>
          </a:p>
          <a:p>
            <a:pPr>
              <a:buFont typeface="Arial" panose="020B0604020202020204" pitchFamily="34" charset="0"/>
              <a:buChar char="•"/>
            </a:pPr>
            <a:r>
              <a:rPr lang="en-GB" i="1" u="sng" dirty="0"/>
              <a:t> Internal pilot:</a:t>
            </a:r>
            <a:r>
              <a:rPr lang="en-GB" i="1" dirty="0"/>
              <a:t> </a:t>
            </a:r>
            <a:r>
              <a:rPr lang="en-GB" dirty="0"/>
              <a:t>To assess consent rate, attrition, quality of outcome data, delivery of treat-to-target urate-lowering treatment (ULT) and preliminary estimate of the effect of the intervention.</a:t>
            </a:r>
          </a:p>
          <a:p>
            <a:pPr>
              <a:buFont typeface="Arial" panose="020B0604020202020204" pitchFamily="34" charset="0"/>
              <a:buChar char="•"/>
            </a:pPr>
            <a:r>
              <a:rPr lang="en-GB" dirty="0"/>
              <a:t> 90 patients followed up for 1 year before progression to main trial is confirmed and a further 376 patients recruited. (Autumn 2020).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TextBox 4"/>
          <p:cNvSpPr txBox="1"/>
          <p:nvPr/>
        </p:nvSpPr>
        <p:spPr>
          <a:xfrm>
            <a:off x="4739827" y="1372339"/>
            <a:ext cx="2640302" cy="369332"/>
          </a:xfrm>
          <a:prstGeom prst="rect">
            <a:avLst/>
          </a:prstGeom>
          <a:noFill/>
        </p:spPr>
        <p:txBody>
          <a:bodyPr wrap="square" rtlCol="0">
            <a:spAutoFit/>
          </a:bodyPr>
          <a:lstStyle/>
          <a:p>
            <a:r>
              <a:rPr lang="en-GB" dirty="0">
                <a:solidFill>
                  <a:srgbClr val="0070C0"/>
                </a:solidFill>
              </a:rPr>
              <a:t>The current study  </a:t>
            </a:r>
          </a:p>
        </p:txBody>
      </p:sp>
    </p:spTree>
    <p:extLst>
      <p:ext uri="{BB962C8B-B14F-4D97-AF65-F5344CB8AC3E}">
        <p14:creationId xmlns:p14="http://schemas.microsoft.com/office/powerpoint/2010/main" val="384013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TextBox 4"/>
          <p:cNvSpPr txBox="1"/>
          <p:nvPr/>
        </p:nvSpPr>
        <p:spPr>
          <a:xfrm>
            <a:off x="4723202" y="1372339"/>
            <a:ext cx="2640302" cy="369332"/>
          </a:xfrm>
          <a:prstGeom prst="rect">
            <a:avLst/>
          </a:prstGeom>
          <a:noFill/>
        </p:spPr>
        <p:txBody>
          <a:bodyPr wrap="square" rtlCol="0">
            <a:spAutoFit/>
          </a:bodyPr>
          <a:lstStyle/>
          <a:p>
            <a:r>
              <a:rPr lang="en-GB" dirty="0">
                <a:solidFill>
                  <a:srgbClr val="0070C0"/>
                </a:solidFill>
              </a:rPr>
              <a:t>Study recruitment </a:t>
            </a:r>
          </a:p>
        </p:txBody>
      </p:sp>
      <p:sp>
        <p:nvSpPr>
          <p:cNvPr id="6" name="Content Placeholder 5"/>
          <p:cNvSpPr txBox="1">
            <a:spLocks noGrp="1"/>
          </p:cNvSpPr>
          <p:nvPr>
            <p:ph idx="1"/>
          </p:nvPr>
        </p:nvSpPr>
        <p:spPr>
          <a:xfrm>
            <a:off x="177771" y="5987933"/>
            <a:ext cx="11929238" cy="853567"/>
          </a:xfrm>
          <a:prstGeom prst="rect">
            <a:avLst/>
          </a:prstGeom>
          <a:noFill/>
        </p:spPr>
        <p:txBody>
          <a:bodyPr wrap="square" rtlCol="0">
            <a:spAutoFit/>
          </a:bodyPr>
          <a:lstStyle/>
          <a:p>
            <a:pPr marL="0" indent="0">
              <a:buNone/>
            </a:pPr>
            <a:r>
              <a:rPr lang="en-US" sz="1100" dirty="0"/>
              <a:t>In order to recruit participants who may not have consulted their local GP about gout, we will, - Put up study posters in participating GP surgeries and local pharmacies and advertise the study in local newspapers. </a:t>
            </a:r>
            <a:endParaRPr lang="en-GB" sz="1100" dirty="0"/>
          </a:p>
          <a:p>
            <a:endParaRPr lang="en-GB" dirty="0">
              <a:solidFill>
                <a:srgbClr val="0070C0"/>
              </a:solidFill>
            </a:endParaRPr>
          </a:p>
        </p:txBody>
      </p:sp>
      <p:grpSp>
        <p:nvGrpSpPr>
          <p:cNvPr id="7" name="Group 6"/>
          <p:cNvGrpSpPr/>
          <p:nvPr/>
        </p:nvGrpSpPr>
        <p:grpSpPr>
          <a:xfrm>
            <a:off x="177770" y="1952394"/>
            <a:ext cx="1953491" cy="4009607"/>
            <a:chOff x="177770" y="1952394"/>
            <a:chExt cx="1953491" cy="4009607"/>
          </a:xfrm>
        </p:grpSpPr>
        <p:sp>
          <p:nvSpPr>
            <p:cNvPr id="8" name="Rounded Rectangle 7"/>
            <p:cNvSpPr/>
            <p:nvPr/>
          </p:nvSpPr>
          <p:spPr>
            <a:xfrm>
              <a:off x="177770" y="1952394"/>
              <a:ext cx="1953491" cy="4009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9" name="TextBox 8"/>
            <p:cNvSpPr txBox="1"/>
            <p:nvPr/>
          </p:nvSpPr>
          <p:spPr>
            <a:xfrm>
              <a:off x="309094" y="2203600"/>
              <a:ext cx="1677787" cy="1200329"/>
            </a:xfrm>
            <a:prstGeom prst="rect">
              <a:avLst/>
            </a:prstGeom>
            <a:noFill/>
          </p:spPr>
          <p:txBody>
            <a:bodyPr wrap="square" rtlCol="0">
              <a:spAutoFit/>
            </a:bodyPr>
            <a:lstStyle/>
            <a:p>
              <a:r>
                <a:rPr lang="en-GB" b="1" dirty="0"/>
                <a:t>Practice list search &amp; screening questionnaire</a:t>
              </a:r>
              <a:endParaRPr lang="en-GB" dirty="0"/>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611523" y="3655135"/>
              <a:ext cx="1022985" cy="942975"/>
            </a:xfrm>
            <a:prstGeom prst="rect">
              <a:avLst/>
            </a:prstGeom>
            <a:noFill/>
            <a:ln>
              <a:noFill/>
            </a:ln>
          </p:spPr>
        </p:pic>
      </p:grpSp>
      <p:grpSp>
        <p:nvGrpSpPr>
          <p:cNvPr id="11" name="Group 10"/>
          <p:cNvGrpSpPr/>
          <p:nvPr/>
        </p:nvGrpSpPr>
        <p:grpSpPr>
          <a:xfrm>
            <a:off x="2327325" y="1979641"/>
            <a:ext cx="1986741" cy="4009607"/>
            <a:chOff x="2327325" y="1979641"/>
            <a:chExt cx="1986741" cy="4009607"/>
          </a:xfrm>
        </p:grpSpPr>
        <p:sp>
          <p:nvSpPr>
            <p:cNvPr id="12" name="Rounded Rectangle 11"/>
            <p:cNvSpPr/>
            <p:nvPr/>
          </p:nvSpPr>
          <p:spPr>
            <a:xfrm>
              <a:off x="2327325" y="1979641"/>
              <a:ext cx="1986741" cy="4009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515699" y="2192343"/>
              <a:ext cx="1677787" cy="2031325"/>
            </a:xfrm>
            <a:prstGeom prst="rect">
              <a:avLst/>
            </a:prstGeom>
            <a:noFill/>
          </p:spPr>
          <p:txBody>
            <a:bodyPr wrap="square" rtlCol="0">
              <a:spAutoFit/>
            </a:bodyPr>
            <a:lstStyle/>
            <a:p>
              <a:r>
                <a:rPr lang="en-GB" b="1" dirty="0"/>
                <a:t>Screening visit with </a:t>
              </a:r>
              <a:r>
                <a:rPr lang="en-GB" b="1" dirty="0">
                  <a:solidFill>
                    <a:srgbClr val="FF0000"/>
                  </a:solidFill>
                </a:rPr>
                <a:t>CRN research nurse</a:t>
              </a:r>
              <a:r>
                <a:rPr lang="en-GB" b="1" dirty="0"/>
                <a:t>, to check patient eligible from serum urate and eGFR </a:t>
              </a:r>
              <a:endParaRPr lang="en-GB" dirty="0"/>
            </a:p>
          </p:txBody>
        </p:sp>
      </p:grpSp>
      <p:grpSp>
        <p:nvGrpSpPr>
          <p:cNvPr id="18" name="Group 17"/>
          <p:cNvGrpSpPr/>
          <p:nvPr/>
        </p:nvGrpSpPr>
        <p:grpSpPr>
          <a:xfrm>
            <a:off x="4491309" y="2011405"/>
            <a:ext cx="2003367" cy="4009607"/>
            <a:chOff x="4491309" y="2011405"/>
            <a:chExt cx="2003367" cy="4009607"/>
          </a:xfrm>
        </p:grpSpPr>
        <p:sp>
          <p:nvSpPr>
            <p:cNvPr id="19" name="Rounded Rectangle 18"/>
            <p:cNvSpPr/>
            <p:nvPr/>
          </p:nvSpPr>
          <p:spPr>
            <a:xfrm>
              <a:off x="4491309" y="2011405"/>
              <a:ext cx="2003367" cy="4009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0" name="TextBox 19"/>
            <p:cNvSpPr txBox="1"/>
            <p:nvPr/>
          </p:nvSpPr>
          <p:spPr>
            <a:xfrm>
              <a:off x="4718117" y="2172882"/>
              <a:ext cx="1681033" cy="3139321"/>
            </a:xfrm>
            <a:prstGeom prst="rect">
              <a:avLst/>
            </a:prstGeom>
            <a:noFill/>
          </p:spPr>
          <p:txBody>
            <a:bodyPr wrap="square" rtlCol="0">
              <a:spAutoFit/>
            </a:bodyPr>
            <a:lstStyle/>
            <a:p>
              <a:r>
                <a:rPr lang="en-GB" b="1" dirty="0"/>
                <a:t>Baseline assessment and randomisation visit (face to face or telephone)  with </a:t>
              </a:r>
              <a:r>
                <a:rPr lang="en-GB" b="1" dirty="0">
                  <a:solidFill>
                    <a:srgbClr val="FF0000"/>
                  </a:solidFill>
                </a:rPr>
                <a:t>CRN research nurse  </a:t>
              </a:r>
              <a:r>
                <a:rPr lang="en-GB" b="1" dirty="0"/>
                <a:t>following blood results </a:t>
              </a:r>
            </a:p>
          </p:txBody>
        </p:sp>
        <p:pic>
          <p:nvPicPr>
            <p:cNvPr id="21" name="Picture 20"/>
            <p:cNvPicPr/>
            <p:nvPr/>
          </p:nvPicPr>
          <p:blipFill>
            <a:blip r:embed="rId5">
              <a:extLst>
                <a:ext uri="{28A0092B-C50C-407E-A947-70E740481C1C}">
                  <a14:useLocalDpi xmlns:a14="http://schemas.microsoft.com/office/drawing/2010/main" val="0"/>
                </a:ext>
              </a:extLst>
            </a:blip>
            <a:srcRect/>
            <a:stretch>
              <a:fillRect/>
            </a:stretch>
          </p:blipFill>
          <p:spPr bwMode="auto">
            <a:xfrm>
              <a:off x="5359020" y="4807544"/>
              <a:ext cx="1040130" cy="1076325"/>
            </a:xfrm>
            <a:prstGeom prst="rect">
              <a:avLst/>
            </a:prstGeom>
            <a:noFill/>
            <a:ln>
              <a:noFill/>
            </a:ln>
          </p:spPr>
        </p:pic>
      </p:grpSp>
      <p:grpSp>
        <p:nvGrpSpPr>
          <p:cNvPr id="22" name="Group 21"/>
          <p:cNvGrpSpPr/>
          <p:nvPr/>
        </p:nvGrpSpPr>
        <p:grpSpPr>
          <a:xfrm>
            <a:off x="6523934" y="1969324"/>
            <a:ext cx="2261151" cy="3917248"/>
            <a:chOff x="6523934" y="1969324"/>
            <a:chExt cx="2261151" cy="3917248"/>
          </a:xfrm>
        </p:grpSpPr>
        <p:sp>
          <p:nvSpPr>
            <p:cNvPr id="23" name="Rounded Rectangle 22"/>
            <p:cNvSpPr/>
            <p:nvPr/>
          </p:nvSpPr>
          <p:spPr>
            <a:xfrm>
              <a:off x="6796317" y="1969324"/>
              <a:ext cx="1970118" cy="187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ounded Rectangle 23"/>
            <p:cNvSpPr/>
            <p:nvPr/>
          </p:nvSpPr>
          <p:spPr>
            <a:xfrm>
              <a:off x="6814967" y="4016208"/>
              <a:ext cx="1970118" cy="1870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Arrow Connector 24"/>
            <p:cNvCxnSpPr/>
            <p:nvPr/>
          </p:nvCxnSpPr>
          <p:spPr>
            <a:xfrm flipV="1">
              <a:off x="6533159" y="2921094"/>
              <a:ext cx="243326" cy="197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523934" y="4547285"/>
              <a:ext cx="261775" cy="10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90134" y="2043931"/>
              <a:ext cx="1582484" cy="1754326"/>
            </a:xfrm>
            <a:prstGeom prst="rect">
              <a:avLst/>
            </a:prstGeom>
            <a:noFill/>
          </p:spPr>
          <p:txBody>
            <a:bodyPr wrap="square" rtlCol="0">
              <a:spAutoFit/>
            </a:bodyPr>
            <a:lstStyle/>
            <a:p>
              <a:r>
                <a:rPr lang="en-GB" b="1" dirty="0"/>
                <a:t>Usual GP Care – patient advised to consult GP for gout flares as usual  </a:t>
              </a:r>
            </a:p>
          </p:txBody>
        </p:sp>
        <p:sp>
          <p:nvSpPr>
            <p:cNvPr id="28" name="TextBox 27"/>
            <p:cNvSpPr txBox="1"/>
            <p:nvPr/>
          </p:nvSpPr>
          <p:spPr>
            <a:xfrm>
              <a:off x="6996640" y="4074227"/>
              <a:ext cx="1606771" cy="1754326"/>
            </a:xfrm>
            <a:prstGeom prst="rect">
              <a:avLst/>
            </a:prstGeom>
            <a:noFill/>
          </p:spPr>
          <p:txBody>
            <a:bodyPr wrap="square" rtlCol="0">
              <a:spAutoFit/>
            </a:bodyPr>
            <a:lstStyle/>
            <a:p>
              <a:r>
                <a:rPr lang="en-GB" b="1" dirty="0"/>
                <a:t>Treat to Target Urate lowering therapy with </a:t>
              </a:r>
              <a:r>
                <a:rPr lang="en-GB" b="1" dirty="0">
                  <a:solidFill>
                    <a:srgbClr val="7030A0"/>
                  </a:solidFill>
                </a:rPr>
                <a:t>practice nurse/primary care clinician</a:t>
              </a:r>
            </a:p>
          </p:txBody>
        </p:sp>
      </p:grpSp>
      <p:sp>
        <p:nvSpPr>
          <p:cNvPr id="29" name="Rounded Rectangle 28"/>
          <p:cNvSpPr/>
          <p:nvPr/>
        </p:nvSpPr>
        <p:spPr>
          <a:xfrm>
            <a:off x="8881401" y="1952394"/>
            <a:ext cx="1845425" cy="4009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Primary outcome data- collected by reporting flares via SMS or paper diary – number of gout flares over 2 years. Patient followed up by </a:t>
            </a:r>
            <a:r>
              <a:rPr lang="en-GB" b="1" dirty="0">
                <a:solidFill>
                  <a:srgbClr val="FF0000"/>
                </a:solidFill>
              </a:rPr>
              <a:t>CRN research nurse </a:t>
            </a:r>
            <a:r>
              <a:rPr lang="en-GB" b="1" dirty="0">
                <a:solidFill>
                  <a:schemeClr val="tx1"/>
                </a:solidFill>
              </a:rPr>
              <a:t>at 1 and 2 years post randomisation.  </a:t>
            </a:r>
          </a:p>
        </p:txBody>
      </p:sp>
      <p:sp>
        <p:nvSpPr>
          <p:cNvPr id="30" name="Rounded Rectangle 13">
            <a:extLst>
              <a:ext uri="{FF2B5EF4-FFF2-40B4-BE49-F238E27FC236}">
                <a16:creationId xmlns:a16="http://schemas.microsoft.com/office/drawing/2014/main" id="{B144E295-DFC7-455F-940F-A0E4DD6321FD}"/>
              </a:ext>
            </a:extLst>
          </p:cNvPr>
          <p:cNvSpPr/>
          <p:nvPr/>
        </p:nvSpPr>
        <p:spPr>
          <a:xfrm>
            <a:off x="10823143" y="1980824"/>
            <a:ext cx="1283866" cy="3981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Medical record review at 4 years post </a:t>
            </a:r>
          </a:p>
          <a:p>
            <a:pPr algn="ctr"/>
            <a:r>
              <a:rPr lang="en-GB" b="1" dirty="0">
                <a:solidFill>
                  <a:schemeClr val="tx1"/>
                </a:solidFill>
              </a:rPr>
              <a:t>randomisation </a:t>
            </a:r>
          </a:p>
        </p:txBody>
      </p:sp>
    </p:spTree>
    <p:extLst>
      <p:ext uri="{BB962C8B-B14F-4D97-AF65-F5344CB8AC3E}">
        <p14:creationId xmlns:p14="http://schemas.microsoft.com/office/powerpoint/2010/main" val="130916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505" y="1845734"/>
            <a:ext cx="11729259" cy="4023360"/>
          </a:xfrm>
        </p:spPr>
        <p:txBody>
          <a:bodyPr>
            <a:normAutofit fontScale="92500" lnSpcReduction="20000"/>
          </a:bodyPr>
          <a:lstStyle/>
          <a:p>
            <a:pPr lvl="1"/>
            <a:r>
              <a:rPr lang="en-US" dirty="0" err="1"/>
              <a:t>Keele</a:t>
            </a:r>
            <a:r>
              <a:rPr lang="en-US" dirty="0"/>
              <a:t> CTU will assess eligibility based on questionnaire responses.</a:t>
            </a:r>
            <a:endParaRPr lang="en-GB" sz="2000" dirty="0"/>
          </a:p>
          <a:p>
            <a:pPr lvl="1"/>
            <a:r>
              <a:rPr lang="en-US" dirty="0"/>
              <a:t>Details of potentially eligible participants will be sent via NHS.net to research nurse/researcher in the relevant region. </a:t>
            </a:r>
          </a:p>
          <a:p>
            <a:pPr lvl="1"/>
            <a:r>
              <a:rPr lang="en-US" dirty="0"/>
              <a:t>Research nurse will contact patients via telephone using CRF07 – pre eligibility screen to ask them the screening questions. Return to </a:t>
            </a:r>
            <a:r>
              <a:rPr lang="en-US" dirty="0" err="1"/>
              <a:t>Keele</a:t>
            </a:r>
            <a:r>
              <a:rPr lang="en-US" dirty="0"/>
              <a:t> CTU. </a:t>
            </a:r>
          </a:p>
          <a:p>
            <a:pPr lvl="1"/>
            <a:r>
              <a:rPr lang="en-US" dirty="0"/>
              <a:t>Non-eligible patients will be thanked and advised to attend their GP practice for gout flares as usual </a:t>
            </a:r>
          </a:p>
          <a:p>
            <a:pPr lvl="1"/>
            <a:r>
              <a:rPr lang="en-US" dirty="0"/>
              <a:t>If you are unable to make contact with a patient please record on the contact log and return to </a:t>
            </a:r>
            <a:r>
              <a:rPr lang="en-US" dirty="0" err="1"/>
              <a:t>Keele</a:t>
            </a:r>
            <a:r>
              <a:rPr lang="en-US" dirty="0"/>
              <a:t> CTU and we will send them a letter. </a:t>
            </a:r>
          </a:p>
          <a:p>
            <a:pPr lvl="1"/>
            <a:r>
              <a:rPr lang="en-US" dirty="0"/>
              <a:t>Research nurse/researcher will arrange for the potential participants to be invited for a screening visit at their GP surgery based on pre-determined availability of rooms at the practice. </a:t>
            </a:r>
          </a:p>
          <a:p>
            <a:pPr lvl="1"/>
            <a:r>
              <a:rPr lang="en-US" dirty="0"/>
              <a:t>Screening visits can also be arranged at the participants’ own homes if they are unable to attend the GP surgery due to other commitments, e.g. due to work.</a:t>
            </a:r>
          </a:p>
          <a:p>
            <a:pPr lvl="1"/>
            <a:r>
              <a:rPr lang="en-US" dirty="0"/>
              <a:t>Once appointment confirmed with patient, Study ID number and patient initials and date and time of appointment entered on to share point spreadsheet. </a:t>
            </a:r>
          </a:p>
          <a:p>
            <a:pPr lvl="1"/>
            <a:r>
              <a:rPr lang="en-US" dirty="0"/>
              <a:t>Example: </a:t>
            </a:r>
          </a:p>
          <a:p>
            <a:pPr lvl="1"/>
            <a:r>
              <a:rPr lang="en-GB" dirty="0">
                <a:hlinkClick r:id="rId3"/>
              </a:rPr>
              <a:t>https://keeleacuk.sharepoint.com/:x:/r/sites/FMHS-T2T/Shared%20Documents/General/T2T%20in%20gout%20SCREENING%20%26%20BASELINE%20APPOINTMENTS%20%20(1).xlsx?d=wc19c050382b64fc68ee053e12b02e708&amp;csf=1&amp;web=1&amp;e=TCxEoF</a:t>
            </a:r>
            <a:r>
              <a:rPr lang="en-GB" dirty="0"/>
              <a:t> </a:t>
            </a:r>
            <a:endParaRPr lang="en-US" dirty="0"/>
          </a:p>
          <a:p>
            <a:pPr marL="201168" lvl="1" indent="0">
              <a:buNone/>
            </a:pPr>
            <a:endParaRPr lang="en-GB" dirty="0"/>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Rectangle 4"/>
          <p:cNvSpPr/>
          <p:nvPr/>
        </p:nvSpPr>
        <p:spPr>
          <a:xfrm>
            <a:off x="4810299" y="1372339"/>
            <a:ext cx="1939634" cy="369332"/>
          </a:xfrm>
          <a:prstGeom prst="rect">
            <a:avLst/>
          </a:prstGeom>
        </p:spPr>
        <p:txBody>
          <a:bodyPr wrap="none">
            <a:spAutoFit/>
          </a:bodyPr>
          <a:lstStyle/>
          <a:p>
            <a:r>
              <a:rPr lang="en-GB" dirty="0">
                <a:solidFill>
                  <a:srgbClr val="0070C0"/>
                </a:solidFill>
              </a:rPr>
              <a:t>Study recruitment </a:t>
            </a:r>
          </a:p>
        </p:txBody>
      </p:sp>
      <p:pic>
        <p:nvPicPr>
          <p:cNvPr id="7" name="Picture 6"/>
          <p:cNvPicPr>
            <a:picLocks noChangeAspect="1"/>
          </p:cNvPicPr>
          <p:nvPr/>
        </p:nvPicPr>
        <p:blipFill>
          <a:blip r:embed="rId5"/>
          <a:stretch>
            <a:fillRect/>
          </a:stretch>
        </p:blipFill>
        <p:spPr>
          <a:xfrm>
            <a:off x="3638559" y="5769458"/>
            <a:ext cx="2343479" cy="1093161"/>
          </a:xfrm>
          <a:prstGeom prst="rect">
            <a:avLst/>
          </a:prstGeom>
        </p:spPr>
      </p:pic>
    </p:spTree>
    <p:extLst>
      <p:ext uri="{BB962C8B-B14F-4D97-AF65-F5344CB8AC3E}">
        <p14:creationId xmlns:p14="http://schemas.microsoft.com/office/powerpoint/2010/main" val="415811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dirty="0"/>
              <a:t> Research nurse/researcher to try to arrange screening appointments close together at each practice to save resource and travel. </a:t>
            </a:r>
          </a:p>
          <a:p>
            <a:pPr>
              <a:buFont typeface="Arial" panose="020B0604020202020204" pitchFamily="34" charset="0"/>
              <a:buChar char="•"/>
            </a:pPr>
            <a:r>
              <a:rPr lang="en-GB" dirty="0"/>
              <a:t> Research nurse/researcher to keep track of appointments that have been arranged and to attend as necessary. </a:t>
            </a:r>
          </a:p>
          <a:p>
            <a:pPr>
              <a:buFont typeface="Arial" panose="020B0604020202020204" pitchFamily="34" charset="0"/>
              <a:buChar char="•"/>
            </a:pPr>
            <a:r>
              <a:rPr lang="en-US" dirty="0"/>
              <a:t>As serum urate can reduce during a gout flare, care will be taken to schedule screening visits at least 2 weeks after self-reported resolution of the gout flare. </a:t>
            </a:r>
            <a:endParaRPr lang="en-GB" dirty="0"/>
          </a:p>
          <a:p>
            <a:pPr>
              <a:buFont typeface="Arial" panose="020B0604020202020204" pitchFamily="34" charset="0"/>
              <a:buChar char="•"/>
            </a:pPr>
            <a:r>
              <a:rPr lang="en-GB" dirty="0"/>
              <a:t>If patient informs that they are unable to attend, please record on share point spreadsheet. </a:t>
            </a:r>
          </a:p>
          <a:p>
            <a:pPr>
              <a:buFont typeface="Arial" panose="020B0604020202020204" pitchFamily="34" charset="0"/>
              <a:buChar char="•"/>
            </a:pPr>
            <a:r>
              <a:rPr lang="en-GB" dirty="0"/>
              <a:t>If a patient informs </a:t>
            </a:r>
            <a:r>
              <a:rPr lang="en-GB" dirty="0" err="1"/>
              <a:t>Keele</a:t>
            </a:r>
            <a:r>
              <a:rPr lang="en-GB" dirty="0"/>
              <a:t> CTU that they are unable to attend, this will be recorded on the spreadsheet and researcher/research nurse will be notified via telephone or email.</a:t>
            </a:r>
          </a:p>
          <a:p>
            <a:pPr>
              <a:buFont typeface="Arial" panose="020B0604020202020204" pitchFamily="34" charset="0"/>
              <a:buChar char="•"/>
            </a:pPr>
            <a:r>
              <a:rPr lang="en-GB" dirty="0"/>
              <a:t>Please try to re-arrange appointments with patients that UTA or DNA by contacting them by telephone.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Rectangle 4"/>
          <p:cNvSpPr/>
          <p:nvPr/>
        </p:nvSpPr>
        <p:spPr>
          <a:xfrm>
            <a:off x="4818714" y="1372339"/>
            <a:ext cx="1621149" cy="369332"/>
          </a:xfrm>
          <a:prstGeom prst="rect">
            <a:avLst/>
          </a:prstGeom>
        </p:spPr>
        <p:txBody>
          <a:bodyPr wrap="none">
            <a:spAutoFit/>
          </a:bodyPr>
          <a:lstStyle/>
          <a:p>
            <a:r>
              <a:rPr lang="en-GB" dirty="0">
                <a:solidFill>
                  <a:srgbClr val="0070C0"/>
                </a:solidFill>
              </a:rPr>
              <a:t>Screening visits</a:t>
            </a:r>
          </a:p>
        </p:txBody>
      </p:sp>
    </p:spTree>
    <p:extLst>
      <p:ext uri="{BB962C8B-B14F-4D97-AF65-F5344CB8AC3E}">
        <p14:creationId xmlns:p14="http://schemas.microsoft.com/office/powerpoint/2010/main" val="230386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a:t> Contact log to be completed each time contact is made with the patient. </a:t>
            </a:r>
          </a:p>
          <a:p>
            <a:pPr>
              <a:buFont typeface="Arial" panose="020B0604020202020204" pitchFamily="34" charset="0"/>
              <a:buChar char="•"/>
            </a:pPr>
            <a:r>
              <a:rPr lang="en-GB" dirty="0"/>
              <a:t>Patients that DNA on the day and unable to contact via telephone, please record on share point spreadsheet and they will be sent a letter from </a:t>
            </a:r>
            <a:r>
              <a:rPr lang="en-GB" dirty="0" err="1"/>
              <a:t>Keele</a:t>
            </a:r>
            <a:r>
              <a:rPr lang="en-GB" dirty="0"/>
              <a:t> CTU, asking to contact us if they still wish to take part. </a:t>
            </a:r>
          </a:p>
          <a:p>
            <a:pPr>
              <a:buFont typeface="Arial" panose="020B0604020202020204" pitchFamily="34" charset="0"/>
              <a:buChar char="•"/>
            </a:pPr>
            <a:r>
              <a:rPr lang="en-GB" dirty="0"/>
              <a:t> The aim of the screening appointment is to take informed consent, further assess eligibility and to take blood for serum urate and creatinine for </a:t>
            </a:r>
            <a:r>
              <a:rPr lang="en-GB" dirty="0" err="1"/>
              <a:t>eGFR</a:t>
            </a:r>
            <a:r>
              <a:rPr lang="en-GB" dirty="0"/>
              <a:t>.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25516" y="89880"/>
            <a:ext cx="2407546" cy="1547727"/>
          </a:xfrm>
          <a:prstGeom prst="rect">
            <a:avLst/>
          </a:prstGeom>
        </p:spPr>
      </p:pic>
      <p:sp>
        <p:nvSpPr>
          <p:cNvPr id="5" name="Rectangle 4"/>
          <p:cNvSpPr/>
          <p:nvPr/>
        </p:nvSpPr>
        <p:spPr>
          <a:xfrm>
            <a:off x="4901739" y="1372339"/>
            <a:ext cx="1621149" cy="369332"/>
          </a:xfrm>
          <a:prstGeom prst="rect">
            <a:avLst/>
          </a:prstGeom>
        </p:spPr>
        <p:txBody>
          <a:bodyPr wrap="none">
            <a:spAutoFit/>
          </a:bodyPr>
          <a:lstStyle/>
          <a:p>
            <a:r>
              <a:rPr lang="en-GB" dirty="0">
                <a:solidFill>
                  <a:srgbClr val="0070C0"/>
                </a:solidFill>
              </a:rPr>
              <a:t>Screening visits</a:t>
            </a:r>
          </a:p>
        </p:txBody>
      </p:sp>
    </p:spTree>
    <p:extLst>
      <p:ext uri="{BB962C8B-B14F-4D97-AF65-F5344CB8AC3E}">
        <p14:creationId xmlns:p14="http://schemas.microsoft.com/office/powerpoint/2010/main" val="263830043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4193</TotalTime>
  <Words>4018</Words>
  <Application>Microsoft Office PowerPoint</Application>
  <PresentationFormat>Widescreen</PresentationFormat>
  <Paragraphs>513</Paragraphs>
  <Slides>38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vt:lpstr>
      <vt:lpstr>Calibri</vt:lpstr>
      <vt:lpstr>Calibri Light</vt:lpstr>
      <vt:lpstr>Times New Roman</vt:lpstr>
      <vt:lpstr>Wingdings</vt:lpstr>
      <vt:lpstr>Retrospect</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Meets the clinical American College of Rheumatology (ACR)/European League Against Rheumatism (EULAR) classification criteria for gout </vt:lpstr>
      <vt:lpstr>Serum urate ≥360 μmol/L regardless of current ULT </vt:lpstr>
      <vt:lpstr>Stage 4/5 CKD i.e. eGFR &lt; 30 ml/min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Gout flare diary Collection</vt:lpstr>
      <vt:lpstr>PowerPoint Presentation</vt:lpstr>
      <vt:lpstr>    Previous colchicine intolerance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Hughes</dc:creator>
  <cp:lastModifiedBy>Emily Hughes</cp:lastModifiedBy>
  <cp:revision>67</cp:revision>
  <cp:lastPrinted>2019-07-25T07:17:10Z</cp:lastPrinted>
  <dcterms:created xsi:type="dcterms:W3CDTF">2019-05-14T08:17:36Z</dcterms:created>
  <dcterms:modified xsi:type="dcterms:W3CDTF">2020-10-12T11:58:51Z</dcterms:modified>
</cp:coreProperties>
</file>